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1"/>
  </p:notesMasterIdLst>
  <p:sldIdLst>
    <p:sldId id="256" r:id="rId2"/>
    <p:sldId id="257" r:id="rId3"/>
    <p:sldId id="258" r:id="rId4"/>
    <p:sldId id="297" r:id="rId5"/>
    <p:sldId id="259" r:id="rId6"/>
    <p:sldId id="298" r:id="rId7"/>
    <p:sldId id="260" r:id="rId8"/>
    <p:sldId id="261" r:id="rId9"/>
    <p:sldId id="262" r:id="rId10"/>
    <p:sldId id="263" r:id="rId11"/>
    <p:sldId id="264" r:id="rId12"/>
    <p:sldId id="299" r:id="rId13"/>
    <p:sldId id="265" r:id="rId14"/>
    <p:sldId id="300" r:id="rId15"/>
    <p:sldId id="303" r:id="rId16"/>
    <p:sldId id="266" r:id="rId17"/>
    <p:sldId id="301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302" r:id="rId29"/>
    <p:sldId id="277" r:id="rId30"/>
    <p:sldId id="278" r:id="rId31"/>
    <p:sldId id="279" r:id="rId32"/>
    <p:sldId id="280" r:id="rId33"/>
    <p:sldId id="281" r:id="rId34"/>
    <p:sldId id="282" r:id="rId35"/>
    <p:sldId id="304" r:id="rId36"/>
    <p:sldId id="296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5" r:id="rId49"/>
    <p:sldId id="294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C56BA-D358-4FCF-8B5C-84DB0CF23601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CFA42-E707-41CB-9A30-00A3B0429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63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FA42-E707-41CB-9A30-00A3B0429E43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35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4419600" cy="1093840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Comic Sans MS" pitchFamily="66" charset="0"/>
              </a:rPr>
              <a:t>TEMA 6.</a:t>
            </a:r>
            <a:endParaRPr lang="es-ES" sz="6000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3501008"/>
            <a:ext cx="4419600" cy="10668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Comic Sans MS" pitchFamily="66" charset="0"/>
              </a:rPr>
              <a:t>SHOCK.</a:t>
            </a:r>
          </a:p>
          <a:p>
            <a:r>
              <a:rPr lang="es-ES" sz="2400" b="1" dirty="0" smtClean="0">
                <a:latin typeface="Comic Sans MS" pitchFamily="66" charset="0"/>
              </a:rPr>
              <a:t>SEPSIS y SHOCK SÉPTICO</a:t>
            </a:r>
            <a:endParaRPr lang="es-E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6950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CLÍNICA</a:t>
            </a:r>
            <a:endParaRPr lang="es-ES" u="sng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latin typeface="Comic Sans MS" pitchFamily="66" charset="0"/>
              </a:rPr>
              <a:t>HIPOTENSIÓN ARTERIAL:</a:t>
            </a:r>
          </a:p>
          <a:p>
            <a:pPr lvl="1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PAs</a:t>
            </a:r>
            <a:r>
              <a:rPr lang="es-ES" dirty="0" smtClean="0">
                <a:latin typeface="Comic Sans MS" pitchFamily="66" charset="0"/>
              </a:rPr>
              <a:t> &lt; 90 </a:t>
            </a:r>
            <a:r>
              <a:rPr lang="es-ES" dirty="0" err="1" smtClean="0">
                <a:latin typeface="Comic Sans MS" pitchFamily="66" charset="0"/>
              </a:rPr>
              <a:t>mmHg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ó disminución &gt; 40%.</a:t>
            </a:r>
          </a:p>
          <a:p>
            <a:r>
              <a:rPr lang="es-ES" dirty="0" smtClean="0">
                <a:latin typeface="Comic Sans MS" pitchFamily="66" charset="0"/>
              </a:rPr>
              <a:t>OLIGURIA: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Diuresis &lt; 0,5 ml/kg/h.</a:t>
            </a:r>
          </a:p>
          <a:p>
            <a:r>
              <a:rPr lang="es-ES" dirty="0" smtClean="0">
                <a:latin typeface="Comic Sans MS" pitchFamily="66" charset="0"/>
              </a:rPr>
              <a:t>ALTERACIÓN NIVEL de CONCIENCIA: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Agitación – confusión – delirio – obnubilación – coma. </a:t>
            </a:r>
          </a:p>
          <a:p>
            <a:r>
              <a:rPr lang="es-ES" dirty="0" smtClean="0">
                <a:latin typeface="Comic Sans MS" pitchFamily="66" charset="0"/>
              </a:rPr>
              <a:t>PIEL y TEMPERATURA: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Piel fría y húmeda / caliente y seca.</a:t>
            </a:r>
          </a:p>
          <a:p>
            <a:r>
              <a:rPr lang="es-ES" dirty="0" smtClean="0">
                <a:latin typeface="Comic Sans MS" pitchFamily="66" charset="0"/>
              </a:rPr>
              <a:t>ACIDOSIS METABÓLICA: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Alcalosis respiratoria – acidosis respiratoria (</a:t>
            </a:r>
            <a:r>
              <a:rPr lang="es-ES" dirty="0" err="1" smtClean="0">
                <a:latin typeface="Comic Sans MS" pitchFamily="66" charset="0"/>
              </a:rPr>
              <a:t>hipoventilación</a:t>
            </a:r>
            <a:r>
              <a:rPr lang="es-ES" dirty="0" smtClean="0">
                <a:latin typeface="Comic Sans MS" pitchFamily="66" charset="0"/>
              </a:rPr>
              <a:t>) /acidosis láctica metabólica.</a:t>
            </a:r>
          </a:p>
          <a:p>
            <a:r>
              <a:rPr lang="es-ES" dirty="0" smtClean="0">
                <a:latin typeface="Comic Sans MS" pitchFamily="66" charset="0"/>
              </a:rPr>
              <a:t>RESPIRATORIO: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Alcalosis </a:t>
            </a:r>
            <a:r>
              <a:rPr lang="es-ES" dirty="0" smtClean="0">
                <a:latin typeface="Comic Sans MS" pitchFamily="66" charset="0"/>
                <a:cs typeface="Times New Roman"/>
              </a:rPr>
              <a:t>→ acidosis respiratoria. 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  <a:cs typeface="Times New Roman"/>
              </a:rPr>
              <a:t>SDRA.</a:t>
            </a: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  <a:cs typeface="Times New Roman"/>
              </a:rPr>
              <a:t>AUMENTO ÍNDICE de SHOCK: FC/PAS &gt; 0,8</a:t>
            </a:r>
          </a:p>
          <a:p>
            <a:r>
              <a:rPr lang="es-ES" dirty="0" smtClean="0">
                <a:latin typeface="Comic Sans MS" pitchFamily="66" charset="0"/>
                <a:cs typeface="Times New Roman"/>
              </a:rPr>
              <a:t>PVC disminuida.  AUMENTADA EN S.CARDIOGÉNICO/OBSTR.</a:t>
            </a:r>
          </a:p>
        </p:txBody>
      </p:sp>
    </p:spTree>
    <p:extLst>
      <p:ext uri="{BB962C8B-B14F-4D97-AF65-F5344CB8AC3E}">
        <p14:creationId xmlns:p14="http://schemas.microsoft.com/office/powerpoint/2010/main" val="16432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4942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rgbClr val="00B0F0"/>
                </a:solidFill>
                <a:latin typeface="Comic Sans MS" pitchFamily="66" charset="0"/>
              </a:rPr>
              <a:t>S. HIPOVOLÉMICO</a:t>
            </a:r>
            <a:endParaRPr lang="es-ES" u="sng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972816"/>
          </a:xfrm>
        </p:spPr>
        <p:txBody>
          <a:bodyPr/>
          <a:lstStyle/>
          <a:p>
            <a:r>
              <a:rPr lang="es-ES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</a:rPr>
              <a:t>&gt; 15%: Taquicardia.</a:t>
            </a:r>
          </a:p>
          <a:p>
            <a:r>
              <a:rPr lang="es-ES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</a:rPr>
              <a:t>&gt; 30%: Hipotensión, oliguria, alteración mental.</a:t>
            </a:r>
          </a:p>
          <a:p>
            <a:r>
              <a:rPr lang="es-ES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↓ GC.</a:t>
            </a:r>
          </a:p>
          <a:p>
            <a:r>
              <a:rPr lang="es-ES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↑ RVP.</a:t>
            </a:r>
            <a:endParaRPr lang="es-ES" b="1" dirty="0" smtClean="0">
              <a:solidFill>
                <a:schemeClr val="bg2">
                  <a:lumMod val="25000"/>
                  <a:lumOff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950"/>
            <a:ext cx="7848872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489632" y="1810891"/>
            <a:ext cx="360040" cy="5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19" y="1772816"/>
            <a:ext cx="4016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5220072" y="1772816"/>
            <a:ext cx="360040" cy="57606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735796" y="4869160"/>
            <a:ext cx="5688632" cy="13542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Comic Sans MS" pitchFamily="66" charset="0"/>
              </a:rPr>
              <a:t>GC = Vs x </a:t>
            </a:r>
            <a:r>
              <a:rPr lang="es-ES" sz="2800" b="1" u="sng" dirty="0" smtClean="0">
                <a:solidFill>
                  <a:srgbClr val="C00000"/>
                </a:solidFill>
                <a:latin typeface="Comic Sans MS" pitchFamily="66" charset="0"/>
              </a:rPr>
              <a:t>FC</a:t>
            </a:r>
          </a:p>
          <a:p>
            <a:pPr algn="ctr"/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Vs = </a:t>
            </a:r>
            <a:r>
              <a:rPr lang="es-ES" b="1" u="sng" dirty="0" smtClean="0">
                <a:solidFill>
                  <a:srgbClr val="C00000"/>
                </a:solidFill>
                <a:latin typeface="Comic Sans MS" pitchFamily="66" charset="0"/>
              </a:rPr>
              <a:t>PRECARGA, POSGARGA y CONTRACTILIDAD</a:t>
            </a:r>
            <a:endParaRPr lang="es-ES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942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rgbClr val="00B0F0"/>
                </a:solidFill>
                <a:latin typeface="Comic Sans MS" pitchFamily="66" charset="0"/>
              </a:rPr>
              <a:t>SHOCK CARDIOGÉNICO</a:t>
            </a:r>
            <a:endParaRPr lang="es-ES" u="sng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↓ GC.</a:t>
            </a:r>
          </a:p>
          <a:p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↑ RVP.</a:t>
            </a:r>
          </a:p>
          <a:p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Hipotensión, pulso débil, congestión pulmonar.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  <a:cs typeface="Calibri"/>
              </a:rPr>
              <a:t>IZDO</a:t>
            </a:r>
            <a:r>
              <a:rPr lang="es-ES" dirty="0" smtClean="0">
                <a:latin typeface="Comic Sans MS" pitchFamily="66" charset="0"/>
                <a:cs typeface="Calibri"/>
              </a:rPr>
              <a:t>: </a:t>
            </a: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congestión pulmonar.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  <a:cs typeface="Calibri"/>
              </a:rPr>
              <a:t>DCHO</a:t>
            </a: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: IY, RHY, hipotensión sin congestión pulmonar.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  <a:cs typeface="Calibri"/>
            </a:endParaRP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  <a:cs typeface="Calibri"/>
              </a:rPr>
              <a:t>S.C. OBSTRUCTIVO: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↓ GC.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↑ RVP.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S. </a:t>
            </a:r>
            <a:r>
              <a:rPr lang="es-ES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Kussmaul</a:t>
            </a: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 (IY con la inspiración).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Pulso </a:t>
            </a:r>
            <a:r>
              <a:rPr lang="es-ES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paradógico</a:t>
            </a: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 (↓ PAS &gt; 10 </a:t>
            </a:r>
            <a:r>
              <a:rPr lang="es-ES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mmHg</a:t>
            </a: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 con la inspiración).</a:t>
            </a:r>
          </a:p>
        </p:txBody>
      </p:sp>
    </p:spTree>
    <p:extLst>
      <p:ext uri="{BB962C8B-B14F-4D97-AF65-F5344CB8AC3E}">
        <p14:creationId xmlns:p14="http://schemas.microsoft.com/office/powerpoint/2010/main" val="31376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091"/>
            <a:ext cx="7848872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489632" y="2283242"/>
            <a:ext cx="360040" cy="1073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17" y="2277191"/>
            <a:ext cx="401637" cy="116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5220072" y="2284705"/>
            <a:ext cx="360040" cy="107228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735796" y="5156387"/>
            <a:ext cx="5688632" cy="13542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Comic Sans MS" pitchFamily="66" charset="0"/>
              </a:rPr>
              <a:t>GC = Vs x </a:t>
            </a:r>
            <a:r>
              <a:rPr lang="es-ES" sz="2800" b="1" u="sng" dirty="0" smtClean="0">
                <a:solidFill>
                  <a:srgbClr val="C00000"/>
                </a:solidFill>
                <a:latin typeface="Comic Sans MS" pitchFamily="66" charset="0"/>
              </a:rPr>
              <a:t>FC</a:t>
            </a:r>
          </a:p>
          <a:p>
            <a:pPr algn="ctr"/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Vs = </a:t>
            </a:r>
            <a:r>
              <a:rPr lang="es-ES" b="1" u="sng" dirty="0" smtClean="0">
                <a:solidFill>
                  <a:srgbClr val="C00000"/>
                </a:solidFill>
                <a:latin typeface="Comic Sans MS" pitchFamily="66" charset="0"/>
              </a:rPr>
              <a:t>PRECARGA, POSGARGA y CONTRACTILIDAD</a:t>
            </a:r>
            <a:endParaRPr lang="es-ES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035616" y="4054404"/>
            <a:ext cx="360040" cy="8803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489632" y="4077072"/>
            <a:ext cx="360040" cy="857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5244011" y="4149080"/>
            <a:ext cx="360040" cy="78571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7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8883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0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52934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SHOCK SÉPTICO</a:t>
            </a:r>
            <a:endParaRPr lang="es-ES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85395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↑GC.</a:t>
            </a:r>
          </a:p>
          <a:p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↓ RVP.</a:t>
            </a:r>
          </a:p>
          <a:p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Mayor respuesta a aminas que a volumen.</a:t>
            </a:r>
          </a:p>
          <a:p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Presentación atípica en ANCIANOS, NIÑOS  e INMUNODEPRIMIDOS.</a:t>
            </a:r>
            <a:endParaRPr lang="es-ES" dirty="0">
              <a:solidFill>
                <a:schemeClr val="bg2">
                  <a:lumMod val="25000"/>
                  <a:lumOff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091"/>
            <a:ext cx="7848872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489632" y="3357939"/>
            <a:ext cx="360040" cy="496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17" y="3356991"/>
            <a:ext cx="401637" cy="44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5244011" y="3372339"/>
            <a:ext cx="360040" cy="43204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735796" y="5156387"/>
            <a:ext cx="5688632" cy="13542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Comic Sans MS" pitchFamily="66" charset="0"/>
              </a:rPr>
              <a:t>GC = Vs x </a:t>
            </a:r>
            <a:r>
              <a:rPr lang="es-ES" sz="2800" b="1" u="sng" dirty="0" smtClean="0">
                <a:solidFill>
                  <a:srgbClr val="C00000"/>
                </a:solidFill>
                <a:latin typeface="Comic Sans MS" pitchFamily="66" charset="0"/>
              </a:rPr>
              <a:t>FC</a:t>
            </a:r>
          </a:p>
          <a:p>
            <a:pPr algn="ctr"/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Vs = </a:t>
            </a:r>
            <a:r>
              <a:rPr lang="es-ES" b="1" u="sng" dirty="0" smtClean="0">
                <a:solidFill>
                  <a:srgbClr val="C00000"/>
                </a:solidFill>
                <a:latin typeface="Comic Sans MS" pitchFamily="66" charset="0"/>
              </a:rPr>
              <a:t>PRECARGA, POSGARGA y CONTRACTILIDAD</a:t>
            </a:r>
            <a:endParaRPr lang="es-ES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4942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SHOCK ANAFILÁCTICO</a:t>
            </a:r>
            <a:endParaRPr lang="es-ES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857403"/>
          </a:xfrm>
        </p:spPr>
        <p:txBody>
          <a:bodyPr/>
          <a:lstStyle/>
          <a:p>
            <a:r>
              <a:rPr lang="es-ES" dirty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↑GC.</a:t>
            </a:r>
          </a:p>
          <a:p>
            <a:r>
              <a:rPr lang="es-ES" dirty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  <a:cs typeface="Calibri"/>
              </a:rPr>
              <a:t>↓ RVP.</a:t>
            </a:r>
          </a:p>
          <a:p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</a:rPr>
              <a:t>20%: respuesta bifásica (8-72h).</a:t>
            </a:r>
          </a:p>
          <a:p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mic Sans MS" pitchFamily="66" charset="0"/>
              </a:rPr>
              <a:t>A mayor rapidez inicio síntomas, más gravedad.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19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52934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SHOCK NEUROGÉNICO/MEDULAR</a:t>
            </a:r>
            <a:endParaRPr lang="es-ES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69979"/>
          </a:xfrm>
        </p:spPr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  <a:latin typeface="Comic Sans MS" pitchFamily="66" charset="0"/>
              </a:rPr>
              <a:t>Respuesta inicial: HIPERTA, PRESIÓN PULSO AMPLIA y TQ.</a:t>
            </a:r>
          </a:p>
          <a:p>
            <a:r>
              <a:rPr lang="es-ES" dirty="0" smtClean="0">
                <a:solidFill>
                  <a:schemeClr val="accent2"/>
                </a:solidFill>
                <a:latin typeface="Comic Sans MS" pitchFamily="66" charset="0"/>
              </a:rPr>
              <a:t>HIPOTA, BRADICARDIA, PIEL FRIA y SECA.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SHOCK MEDULAR</a:t>
            </a:r>
            <a:r>
              <a:rPr lang="es-ES" dirty="0" smtClean="0">
                <a:latin typeface="Comic Sans MS" pitchFamily="66" charset="0"/>
              </a:rPr>
              <a:t>:  SHOCK </a:t>
            </a:r>
            <a:r>
              <a:rPr lang="es-ES" dirty="0" err="1" smtClean="0">
                <a:latin typeface="Comic Sans MS" pitchFamily="66" charset="0"/>
              </a:rPr>
              <a:t>neurogénico</a:t>
            </a:r>
            <a:r>
              <a:rPr lang="es-ES" dirty="0" smtClean="0">
                <a:latin typeface="Comic Sans MS" pitchFamily="66" charset="0"/>
              </a:rPr>
              <a:t> + 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Parálisis </a:t>
            </a:r>
            <a:r>
              <a:rPr lang="es-ES" dirty="0" err="1" smtClean="0">
                <a:latin typeface="Comic Sans MS" pitchFamily="66" charset="0"/>
              </a:rPr>
              <a:t>fácida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arrefléxica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Respiracion</a:t>
            </a:r>
            <a:r>
              <a:rPr lang="es-ES" dirty="0" smtClean="0">
                <a:latin typeface="Comic Sans MS" pitchFamily="66" charset="0"/>
              </a:rPr>
              <a:t> diafragmática.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Priapismo.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Disfunción autonómica.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es-E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DEFINICIÓN</a:t>
            </a:r>
            <a:endParaRPr lang="es-E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HIPOTENSIÓN ARTERIAL.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HIPOPERFUSIÓN TISULAR (RVP, GC).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DISFUNCIÓN ORGÁNICA (disminución NC, oliguria &lt; 0,5 ml/kg/h, dificultad respiratoria, isquemia miocárdica).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501317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MORTALIDAD  40-60% S.SÉPTICO;   40% S. HIPOVOLÉMICO.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6950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TRATAMIENTO</a:t>
            </a:r>
            <a:endParaRPr lang="es-ES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ABCDE / XABCDE.</a:t>
            </a:r>
          </a:p>
          <a:p>
            <a:r>
              <a:rPr lang="es-ES" dirty="0" smtClean="0"/>
              <a:t>B: Ojo con efecto hipotensor VMNI.</a:t>
            </a:r>
          </a:p>
          <a:p>
            <a:r>
              <a:rPr lang="es-ES" dirty="0" smtClean="0"/>
              <a:t>C: </a:t>
            </a:r>
          </a:p>
          <a:p>
            <a:pPr lvl="1">
              <a:buFontTx/>
              <a:buChar char="-"/>
            </a:pPr>
            <a:r>
              <a:rPr lang="es-ES" dirty="0" smtClean="0"/>
              <a:t>CRISTALOIDES 30 ml/kg (SSF – </a:t>
            </a:r>
            <a:r>
              <a:rPr lang="es-ES" dirty="0" err="1" smtClean="0"/>
              <a:t>ac</a:t>
            </a:r>
            <a:r>
              <a:rPr lang="es-ES" dirty="0" smtClean="0"/>
              <a:t>. </a:t>
            </a:r>
            <a:r>
              <a:rPr lang="es-ES" dirty="0" err="1" smtClean="0"/>
              <a:t>Hiperclorémica</a:t>
            </a:r>
            <a:r>
              <a:rPr lang="es-ES" dirty="0" smtClean="0"/>
              <a:t> - , R. LACTATO).</a:t>
            </a:r>
          </a:p>
          <a:p>
            <a:pPr lvl="1">
              <a:buFontTx/>
              <a:buChar char="-"/>
            </a:pPr>
            <a:r>
              <a:rPr lang="es-ES" dirty="0" smtClean="0"/>
              <a:t>AMINAS:</a:t>
            </a:r>
          </a:p>
          <a:p>
            <a:pPr lvl="2"/>
            <a:r>
              <a:rPr lang="es-ES" dirty="0" smtClean="0"/>
              <a:t>NA: S.SÉPTICO.</a:t>
            </a:r>
          </a:p>
          <a:p>
            <a:pPr lvl="2"/>
            <a:r>
              <a:rPr lang="es-ES" dirty="0" smtClean="0"/>
              <a:t>ADRENALINA: S.ANAFILÁCTICO.</a:t>
            </a:r>
          </a:p>
          <a:p>
            <a:pPr lvl="2"/>
            <a:r>
              <a:rPr lang="es-ES" dirty="0" smtClean="0"/>
              <a:t>DOBUTAMINA: S.CARDIOGÉNICO, asociado a NA.</a:t>
            </a:r>
          </a:p>
          <a:p>
            <a:pPr lvl="2"/>
            <a:r>
              <a:rPr lang="es-ES" dirty="0" smtClean="0"/>
              <a:t>DOPA: en </a:t>
            </a:r>
            <a:r>
              <a:rPr lang="es-ES" dirty="0" err="1" smtClean="0"/>
              <a:t>deshuso</a:t>
            </a:r>
            <a:r>
              <a:rPr lang="es-ES" dirty="0" smtClean="0"/>
              <a:t>…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0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6264696" cy="220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5364088" y="2348881"/>
            <a:ext cx="876381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200400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563245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6804248" y="3200400"/>
            <a:ext cx="576064" cy="45720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0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942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ECOGRAFÍA: PROTOCOLO RUSH</a:t>
            </a:r>
            <a:endParaRPr lang="es-ES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CORAZÓN:</a:t>
            </a:r>
          </a:p>
          <a:p>
            <a:pPr lvl="1">
              <a:buFontTx/>
              <a:buChar char="-"/>
            </a:pPr>
            <a:r>
              <a:rPr lang="es-ES" sz="2400" dirty="0" smtClean="0">
                <a:latin typeface="Comic Sans MS" pitchFamily="66" charset="0"/>
              </a:rPr>
              <a:t>Contractilidad.</a:t>
            </a:r>
          </a:p>
          <a:p>
            <a:pPr lvl="1">
              <a:buFontTx/>
              <a:buChar char="-"/>
            </a:pPr>
            <a:r>
              <a:rPr lang="es-ES" sz="2400" dirty="0" smtClean="0">
                <a:latin typeface="Comic Sans MS" pitchFamily="66" charset="0"/>
              </a:rPr>
              <a:t>Pericardio.</a:t>
            </a:r>
          </a:p>
          <a:p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VOLEMIA:</a:t>
            </a:r>
          </a:p>
          <a:p>
            <a:pPr lvl="1">
              <a:buFontTx/>
              <a:buChar char="-"/>
            </a:pPr>
            <a:r>
              <a:rPr lang="es-ES" sz="2400" dirty="0" smtClean="0">
                <a:latin typeface="Comic Sans MS" pitchFamily="66" charset="0"/>
              </a:rPr>
              <a:t>Tamaño y colapso vena cava inferior.</a:t>
            </a:r>
          </a:p>
          <a:p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VASOS (arterial y venosos).</a:t>
            </a:r>
          </a:p>
          <a:p>
            <a:pPr lvl="1">
              <a:buFontTx/>
              <a:buChar char="-"/>
            </a:pPr>
            <a:r>
              <a:rPr lang="es-ES" sz="2400" dirty="0" smtClean="0">
                <a:latin typeface="Comic Sans MS" pitchFamily="66" charset="0"/>
              </a:rPr>
              <a:t>Aorta centrada, Cava lateralizada a la dcha.</a:t>
            </a:r>
          </a:p>
          <a:p>
            <a:pPr lvl="1">
              <a:buFontTx/>
              <a:buChar char="-"/>
            </a:pPr>
            <a:r>
              <a:rPr lang="es-ES" sz="2400" dirty="0" smtClean="0">
                <a:latin typeface="Comic Sans MS" pitchFamily="66" charset="0"/>
              </a:rPr>
              <a:t>Aneurismas ? (&gt;3 cm ó &gt; 1,5 en iliacas).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681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00799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0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FLUIDOTERAPIA </a:t>
            </a:r>
            <a:br>
              <a:rPr lang="es-E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(S. hipovolémico*)</a:t>
            </a:r>
            <a:endParaRPr lang="es-ES" sz="20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CRISTALOIDES: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>
                <a:latin typeface="Comic Sans MS" pitchFamily="66" charset="0"/>
              </a:rPr>
              <a:t>ISOTÓNICOS:</a:t>
            </a:r>
          </a:p>
          <a:p>
            <a:pPr marL="982980" lvl="2" indent="-342900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S.S.FISIOLÓGICO: acidosis </a:t>
            </a:r>
            <a:r>
              <a:rPr lang="es-ES" dirty="0" err="1" smtClean="0">
                <a:latin typeface="Comic Sans MS" pitchFamily="66" charset="0"/>
              </a:rPr>
              <a:t>hiperclorémica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982980" lvl="2" indent="-342900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RINGER:</a:t>
            </a:r>
          </a:p>
          <a:p>
            <a:pPr marL="982980" lvl="2" indent="-342900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RINGER LACTATO: lactato. No en </a:t>
            </a:r>
            <a:r>
              <a:rPr lang="es-ES" dirty="0" err="1" smtClean="0">
                <a:latin typeface="Comic Sans MS" pitchFamily="66" charset="0"/>
              </a:rPr>
              <a:t>I.hepática</a:t>
            </a:r>
            <a:r>
              <a:rPr lang="es-ES" dirty="0" smtClean="0">
                <a:latin typeface="Comic Sans MS" pitchFamily="66" charset="0"/>
              </a:rPr>
              <a:t> (</a:t>
            </a:r>
            <a:r>
              <a:rPr lang="es-ES" dirty="0" err="1" smtClean="0">
                <a:latin typeface="Comic Sans MS" pitchFamily="66" charset="0"/>
              </a:rPr>
              <a:t>metab</a:t>
            </a:r>
            <a:r>
              <a:rPr lang="es-ES" dirty="0" smtClean="0">
                <a:latin typeface="Comic Sans MS" pitchFamily="66" charset="0"/>
              </a:rPr>
              <a:t>. </a:t>
            </a:r>
            <a:r>
              <a:rPr lang="es-ES" dirty="0" err="1" smtClean="0">
                <a:latin typeface="Comic Sans MS" pitchFamily="66" charset="0"/>
              </a:rPr>
              <a:t>Lactica</a:t>
            </a:r>
            <a:r>
              <a:rPr lang="es-ES" dirty="0" smtClean="0">
                <a:latin typeface="Comic Sans MS" pitchFamily="66" charset="0"/>
              </a:rPr>
              <a:t>).</a:t>
            </a:r>
          </a:p>
          <a:p>
            <a:pPr marL="731520" lvl="1" indent="-457200">
              <a:buFont typeface="+mj-lt"/>
              <a:buAutoNum type="arabicPeriod" startAt="2"/>
            </a:pPr>
            <a:r>
              <a:rPr lang="es-ES" dirty="0" smtClean="0">
                <a:latin typeface="Comic Sans MS" pitchFamily="66" charset="0"/>
              </a:rPr>
              <a:t>HIPERTÓNICOS: (7,5 % / 3 %):</a:t>
            </a:r>
          </a:p>
          <a:p>
            <a:pPr marL="982980" lvl="2" indent="-342900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«Resucitación </a:t>
            </a:r>
            <a:r>
              <a:rPr lang="es-ES" dirty="0" err="1" smtClean="0">
                <a:latin typeface="Comic Sans MS" pitchFamily="66" charset="0"/>
              </a:rPr>
              <a:t>hipotensiva</a:t>
            </a:r>
            <a:r>
              <a:rPr lang="es-ES" dirty="0" smtClean="0">
                <a:latin typeface="Comic Sans MS" pitchFamily="66" charset="0"/>
              </a:rPr>
              <a:t>».</a:t>
            </a:r>
          </a:p>
          <a:p>
            <a:pPr marL="982980" lvl="2" indent="-342900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TCE (</a:t>
            </a:r>
            <a:r>
              <a:rPr lang="es-ES" dirty="0" smtClean="0">
                <a:latin typeface="Comic Sans MS" pitchFamily="66" charset="0"/>
                <a:cs typeface="Calibri"/>
              </a:rPr>
              <a:t>↑ presión perfusión cerebral).</a:t>
            </a:r>
          </a:p>
          <a:p>
            <a:pPr marL="982980" lvl="2" indent="-342900">
              <a:buFontTx/>
              <a:buChar char="-"/>
            </a:pPr>
            <a:r>
              <a:rPr lang="es-ES" dirty="0" smtClean="0">
                <a:latin typeface="Comic Sans MS" pitchFamily="66" charset="0"/>
                <a:cs typeface="Calibri"/>
              </a:rPr>
              <a:t>Ef. No deseado: </a:t>
            </a:r>
            <a:r>
              <a:rPr lang="es-ES" dirty="0" err="1" smtClean="0">
                <a:latin typeface="Comic Sans MS" pitchFamily="66" charset="0"/>
                <a:cs typeface="Calibri"/>
              </a:rPr>
              <a:t>hipernatremia</a:t>
            </a:r>
            <a:r>
              <a:rPr lang="es-ES" dirty="0" smtClean="0">
                <a:latin typeface="Comic Sans MS" pitchFamily="66" charset="0"/>
                <a:cs typeface="Calibri"/>
              </a:rPr>
              <a:t>, </a:t>
            </a:r>
            <a:r>
              <a:rPr lang="es-ES" dirty="0" err="1" smtClean="0">
                <a:latin typeface="Comic Sans MS" pitchFamily="66" charset="0"/>
                <a:cs typeface="Calibri"/>
              </a:rPr>
              <a:t>hiperosmolaridad</a:t>
            </a:r>
            <a:r>
              <a:rPr lang="es-ES" dirty="0" smtClean="0">
                <a:latin typeface="Comic Sans MS" pitchFamily="66" charset="0"/>
                <a:cs typeface="Calibri"/>
              </a:rPr>
              <a:t>.</a:t>
            </a:r>
          </a:p>
          <a:p>
            <a:pPr marL="274320" lvl="1" indent="0">
              <a:buNone/>
            </a:pPr>
            <a:endParaRPr lang="es-ES" dirty="0" smtClean="0">
              <a:latin typeface="Comic Sans MS" pitchFamily="66" charset="0"/>
            </a:endParaRPr>
          </a:p>
          <a:p>
            <a:pPr marL="342900" indent="-342900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COLOIDES: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No existe evidencia de mayor supervivencia que con </a:t>
            </a:r>
            <a:r>
              <a:rPr lang="es-ES" dirty="0" err="1" smtClean="0">
                <a:latin typeface="Comic Sans MS" pitchFamily="66" charset="0"/>
              </a:rPr>
              <a:t>critaloides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Dosis </a:t>
            </a:r>
            <a:r>
              <a:rPr lang="es-ES" dirty="0" err="1" smtClean="0">
                <a:latin typeface="Comic Sans MS" pitchFamily="66" charset="0"/>
              </a:rPr>
              <a:t>máx</a:t>
            </a:r>
            <a:r>
              <a:rPr lang="es-ES" dirty="0" smtClean="0">
                <a:latin typeface="Comic Sans MS" pitchFamily="66" charset="0"/>
              </a:rPr>
              <a:t> 20 ml/kg.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No en </a:t>
            </a:r>
            <a:r>
              <a:rPr lang="es-ES" dirty="0" err="1" smtClean="0">
                <a:latin typeface="Comic Sans MS" pitchFamily="66" charset="0"/>
              </a:rPr>
              <a:t>Insf</a:t>
            </a:r>
            <a:r>
              <a:rPr lang="es-ES" dirty="0" smtClean="0">
                <a:latin typeface="Comic Sans MS" pitchFamily="66" charset="0"/>
              </a:rPr>
              <a:t>. Renal.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Ojo en hemorragias agudas y </a:t>
            </a:r>
            <a:r>
              <a:rPr lang="es-ES" dirty="0" err="1" smtClean="0">
                <a:latin typeface="Comic Sans MS" pitchFamily="66" charset="0"/>
              </a:rPr>
              <a:t>coagulopatias</a:t>
            </a:r>
            <a:r>
              <a:rPr lang="es-ES" dirty="0" smtClean="0">
                <a:latin typeface="Comic Sans MS" pitchFamily="66" charset="0"/>
              </a:rPr>
              <a:t> conocidas.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NATURALES: Albúmina.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SEMISINTÉTICOS: </a:t>
            </a:r>
            <a:r>
              <a:rPr lang="es-ES" dirty="0" err="1" smtClean="0">
                <a:latin typeface="Comic Sans MS" pitchFamily="66" charset="0"/>
              </a:rPr>
              <a:t>Dextranos</a:t>
            </a:r>
            <a:r>
              <a:rPr lang="es-ES" dirty="0" smtClean="0">
                <a:latin typeface="Comic Sans MS" pitchFamily="66" charset="0"/>
              </a:rPr>
              <a:t> (mayor </a:t>
            </a:r>
            <a:r>
              <a:rPr lang="es-ES" dirty="0" err="1" smtClean="0">
                <a:latin typeface="Comic Sans MS" pitchFamily="66" charset="0"/>
              </a:rPr>
              <a:t>ef.secundarios</a:t>
            </a:r>
            <a:r>
              <a:rPr lang="es-ES" dirty="0" smtClean="0">
                <a:latin typeface="Comic Sans MS" pitchFamily="66" charset="0"/>
              </a:rPr>
              <a:t>), gelatinas (mayor </a:t>
            </a:r>
            <a:r>
              <a:rPr lang="es-ES" dirty="0" err="1" smtClean="0">
                <a:latin typeface="Comic Sans MS" pitchFamily="66" charset="0"/>
              </a:rPr>
              <a:t>reacc</a:t>
            </a:r>
            <a:r>
              <a:rPr lang="es-ES" dirty="0" smtClean="0">
                <a:latin typeface="Comic Sans MS" pitchFamily="66" charset="0"/>
              </a:rPr>
              <a:t>. Anafiláctica) y almidones.</a:t>
            </a:r>
          </a:p>
        </p:txBody>
      </p:sp>
    </p:spTree>
    <p:extLst>
      <p:ext uri="{BB962C8B-B14F-4D97-AF65-F5344CB8AC3E}">
        <p14:creationId xmlns:p14="http://schemas.microsoft.com/office/powerpoint/2010/main" val="31681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942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HEMOTERAPIA</a:t>
            </a:r>
            <a:endParaRPr lang="es-ES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s-ES" dirty="0" smtClean="0"/>
              <a:t>Indicación transfusión </a:t>
            </a:r>
            <a:r>
              <a:rPr lang="es-ES" dirty="0" err="1" smtClean="0"/>
              <a:t>hematies</a:t>
            </a:r>
            <a:r>
              <a:rPr lang="es-ES" dirty="0" smtClean="0"/>
              <a:t>:</a:t>
            </a:r>
          </a:p>
          <a:p>
            <a:pPr lvl="1">
              <a:buFontTx/>
              <a:buChar char="-"/>
            </a:pPr>
            <a:r>
              <a:rPr lang="es-ES" dirty="0" smtClean="0"/>
              <a:t>SANO previamente: </a:t>
            </a:r>
            <a:r>
              <a:rPr lang="es-ES" dirty="0" err="1" smtClean="0"/>
              <a:t>Hb</a:t>
            </a:r>
            <a:r>
              <a:rPr lang="es-ES" dirty="0" smtClean="0"/>
              <a:t> &lt; 7.</a:t>
            </a:r>
          </a:p>
          <a:p>
            <a:pPr lvl="1">
              <a:buFontTx/>
              <a:buChar char="-"/>
            </a:pPr>
            <a:r>
              <a:rPr lang="es-ES" dirty="0" smtClean="0"/>
              <a:t>CARDIOPATIA: </a:t>
            </a:r>
            <a:r>
              <a:rPr lang="es-ES" dirty="0" err="1" smtClean="0"/>
              <a:t>Hb</a:t>
            </a:r>
            <a:r>
              <a:rPr lang="es-ES" dirty="0" smtClean="0"/>
              <a:t> &lt; 10.</a:t>
            </a:r>
          </a:p>
          <a:p>
            <a:pPr lvl="1">
              <a:buFontTx/>
              <a:buChar char="-"/>
            </a:pPr>
            <a:r>
              <a:rPr lang="es-ES" dirty="0" smtClean="0"/>
              <a:t>I.RESPIRATORIA, IC o </a:t>
            </a:r>
            <a:r>
              <a:rPr lang="es-ES" dirty="0" err="1" smtClean="0"/>
              <a:t>C.isquémica</a:t>
            </a:r>
            <a:r>
              <a:rPr lang="es-ES" dirty="0" smtClean="0"/>
              <a:t>: &lt; 9-10.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8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52934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SEPSIS y SHOCK SÉPTICO</a:t>
            </a:r>
            <a:endParaRPr lang="es-ES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Tipo de shock más frecuente (64%).</a:t>
            </a:r>
          </a:p>
          <a:p>
            <a:pPr marL="0" indent="0">
              <a:buNone/>
            </a:pPr>
            <a:endParaRPr lang="es-ES" dirty="0" smtClean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MORTALIDAD (40-60%).</a:t>
            </a:r>
          </a:p>
          <a:p>
            <a:pPr marL="0" indent="0">
              <a:buNone/>
            </a:pPr>
            <a:endParaRPr lang="es-ES" dirty="0" smtClean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Origen SEPSIS más frecuente: NEUMONÍA.</a:t>
            </a:r>
          </a:p>
          <a:p>
            <a:pPr marL="0" indent="0">
              <a:buNone/>
            </a:pPr>
            <a:endParaRPr lang="es-ES" dirty="0" smtClean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Origen BACTERIEMIA más frecuente: ITU.</a:t>
            </a:r>
          </a:p>
          <a:p>
            <a:pPr marL="0" indent="0">
              <a:buNone/>
            </a:pPr>
            <a:endParaRPr lang="es-ES" dirty="0" smtClean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MICROORGANISMOS aislados más frecuentes: </a:t>
            </a:r>
            <a:r>
              <a:rPr lang="es-E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E.coli</a:t>
            </a: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es-E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S.pneumoniae</a:t>
            </a: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es-E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Klebsiella</a:t>
            </a: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spp</a:t>
            </a: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endParaRPr lang="es-ES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4942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CONCEPTOS</a:t>
            </a:r>
            <a:endParaRPr lang="es-ES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INFECCIÓN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dirty="0">
                <a:latin typeface="Comic Sans MS" pitchFamily="66" charset="0"/>
              </a:rPr>
              <a:t>respuesta inflamatoria a la presencia de microorganismos en tejidos normalmente </a:t>
            </a:r>
            <a:r>
              <a:rPr lang="es-ES" dirty="0" smtClean="0">
                <a:latin typeface="Comic Sans MS" pitchFamily="66" charset="0"/>
              </a:rPr>
              <a:t>estériles con o sin  manifestaciones </a:t>
            </a:r>
            <a:r>
              <a:rPr lang="es-ES" dirty="0">
                <a:latin typeface="Comic Sans MS" pitchFamily="66" charset="0"/>
              </a:rPr>
              <a:t>clínicas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0"/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BACTERIEMIA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dirty="0">
                <a:latin typeface="Comic Sans MS" pitchFamily="66" charset="0"/>
              </a:rPr>
              <a:t>presencia de bacterias viables en la </a:t>
            </a:r>
            <a:r>
              <a:rPr lang="es-ES" dirty="0" smtClean="0">
                <a:latin typeface="Comic Sans MS" pitchFamily="66" charset="0"/>
              </a:rPr>
              <a:t>sangre.</a:t>
            </a:r>
          </a:p>
          <a:p>
            <a:pPr lvl="0"/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SRIS</a:t>
            </a:r>
            <a:r>
              <a:rPr lang="es-ES" dirty="0" smtClean="0">
                <a:latin typeface="Comic Sans MS" pitchFamily="66" charset="0"/>
              </a:rPr>
              <a:t>: respuesta ante cualquier agresión. Dos </a:t>
            </a:r>
            <a:r>
              <a:rPr lang="es-ES" dirty="0">
                <a:latin typeface="Comic Sans MS" pitchFamily="66" charset="0"/>
              </a:rPr>
              <a:t>o más de los siguientes:</a:t>
            </a:r>
          </a:p>
          <a:p>
            <a:pPr lvl="1">
              <a:buFont typeface="Verdana" pitchFamily="34" charset="0"/>
              <a:buChar char="‒"/>
            </a:pP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Fiebre 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con temperatura (</a:t>
            </a:r>
            <a:r>
              <a:rPr lang="es-E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Tª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&gt; 38 </a:t>
            </a:r>
            <a:r>
              <a:rPr lang="es-E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ºC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ó </a:t>
            </a:r>
            <a:r>
              <a:rPr lang="es-E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hiportermia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&lt; 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36ºC).</a:t>
            </a:r>
          </a:p>
          <a:p>
            <a:pPr lvl="1">
              <a:buFont typeface="Verdana" pitchFamily="34" charset="0"/>
              <a:buChar char="‒"/>
            </a:pP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FC 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&gt; 90 </a:t>
            </a:r>
            <a:r>
              <a:rPr lang="es-E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lpm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.</a:t>
            </a:r>
          </a:p>
          <a:p>
            <a:pPr lvl="1">
              <a:buFont typeface="Verdana" pitchFamily="34" charset="0"/>
              <a:buChar char="‒"/>
            </a:pP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FR 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&gt; 20 rpm y/o PaCO2 &lt; 32 </a:t>
            </a:r>
            <a:r>
              <a:rPr lang="es-E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mmHg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  <a:p>
            <a:pPr lvl="1">
              <a:buFont typeface="Verdana" pitchFamily="34" charset="0"/>
              <a:buChar char="‒"/>
            </a:pP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Recuento 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leucocitos &gt; 12.000/mm3 ó &lt; 4000/mm3 o presencia de &gt; 10% cayados (formas inmaduras).</a:t>
            </a:r>
          </a:p>
          <a:p>
            <a:pPr lvl="0">
              <a:buFont typeface="Verdana" pitchFamily="34" charset="0"/>
              <a:buChar char="‒"/>
            </a:pPr>
            <a:endParaRPr lang="es-ES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73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77533" cy="258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5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4942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SEPSIS </a:t>
            </a:r>
            <a:r>
              <a:rPr lang="es-E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(Sepsis-3)</a:t>
            </a:r>
            <a:endParaRPr lang="es-ES" sz="2400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Disfunción orgánica </a:t>
            </a:r>
            <a:r>
              <a:rPr lang="es-ES" sz="2000" dirty="0">
                <a:latin typeface="Comic Sans MS" pitchFamily="66" charset="0"/>
              </a:rPr>
              <a:t>potencialmente mortal causada por una respuesta </a:t>
            </a:r>
            <a:r>
              <a:rPr lang="es-ES" sz="2000" dirty="0" err="1">
                <a:latin typeface="Comic Sans MS" pitchFamily="66" charset="0"/>
              </a:rPr>
              <a:t>disregulada</a:t>
            </a:r>
            <a:r>
              <a:rPr lang="es-ES" sz="2000" dirty="0">
                <a:latin typeface="Comic Sans MS" pitchFamily="66" charset="0"/>
              </a:rPr>
              <a:t> del huésped a la </a:t>
            </a:r>
            <a:r>
              <a:rPr lang="es-ES" sz="2000" dirty="0" smtClean="0">
                <a:latin typeface="Comic Sans MS" pitchFamily="66" charset="0"/>
              </a:rPr>
              <a:t>infección.</a:t>
            </a:r>
          </a:p>
          <a:p>
            <a:pPr marL="0" indent="0">
              <a:buNone/>
            </a:pPr>
            <a:endParaRPr lang="es-ES" sz="2000" dirty="0" smtClean="0">
              <a:latin typeface="Comic Sans MS" pitchFamily="66" charset="0"/>
            </a:endParaRPr>
          </a:p>
          <a:p>
            <a:r>
              <a:rPr lang="es-ES" sz="2000" dirty="0">
                <a:latin typeface="Comic Sans MS" pitchFamily="66" charset="0"/>
              </a:rPr>
              <a:t>V</a:t>
            </a:r>
            <a:r>
              <a:rPr lang="es-ES" sz="2000" dirty="0" smtClean="0">
                <a:latin typeface="Comic Sans MS" pitchFamily="66" charset="0"/>
              </a:rPr>
              <a:t>ariación </a:t>
            </a:r>
            <a:r>
              <a:rPr lang="es-ES" sz="2000" dirty="0">
                <a:latin typeface="Comic Sans MS" pitchFamily="66" charset="0"/>
              </a:rPr>
              <a:t>de </a:t>
            </a:r>
            <a:r>
              <a:rPr lang="es-E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 o más puntos en la escala SOFA</a:t>
            </a:r>
            <a:r>
              <a:rPr lang="es-ES" sz="2000" dirty="0">
                <a:latin typeface="Comic Sans MS" pitchFamily="66" charset="0"/>
              </a:rPr>
              <a:t>, considerando una puntuación basal de </a:t>
            </a:r>
            <a:r>
              <a:rPr lang="es-ES" sz="2000" dirty="0" smtClean="0">
                <a:latin typeface="Comic Sans MS" pitchFamily="66" charset="0"/>
              </a:rPr>
              <a:t>0, </a:t>
            </a:r>
            <a:r>
              <a:rPr lang="es-ES" sz="2000" dirty="0">
                <a:latin typeface="Comic Sans MS" pitchFamily="66" charset="0"/>
              </a:rPr>
              <a:t>a menos que se conozca que el paciente tuviera una disfunción orgánica previamente a la aparición de la </a:t>
            </a:r>
            <a:r>
              <a:rPr lang="es-ES" sz="2000" dirty="0" smtClean="0">
                <a:latin typeface="Comic Sans MS" pitchFamily="66" charset="0"/>
              </a:rPr>
              <a:t>infección.</a:t>
            </a:r>
          </a:p>
          <a:p>
            <a:pPr marL="0" indent="0">
              <a:buNone/>
            </a:pPr>
            <a:endParaRPr lang="es-ES" sz="2000" dirty="0" smtClean="0">
              <a:latin typeface="Comic Sans MS" pitchFamily="66" charset="0"/>
            </a:endParaRPr>
          </a:p>
          <a:p>
            <a:r>
              <a:rPr lang="es-ES" sz="2000" dirty="0">
                <a:latin typeface="Comic Sans MS" pitchFamily="66" charset="0"/>
              </a:rPr>
              <a:t>Cuando </a:t>
            </a:r>
            <a:r>
              <a:rPr lang="es-ES" sz="2000" b="1" dirty="0">
                <a:latin typeface="Comic Sans MS" pitchFamily="66" charset="0"/>
              </a:rPr>
              <a:t>al menos </a:t>
            </a:r>
            <a:r>
              <a:rPr lang="es-E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 de los 3 criterios</a:t>
            </a:r>
            <a:r>
              <a:rPr lang="es-E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qSOFA </a:t>
            </a:r>
            <a:r>
              <a:rPr lang="es-ES" sz="2000" dirty="0" smtClean="0">
                <a:latin typeface="Comic Sans MS" pitchFamily="66" charset="0"/>
              </a:rPr>
              <a:t>están presentes:</a:t>
            </a:r>
          </a:p>
          <a:p>
            <a:pPr lvl="1"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Alteración </a:t>
            </a:r>
            <a:r>
              <a:rPr lang="es-ES" b="1" dirty="0">
                <a:latin typeface="Comic Sans MS" pitchFamily="66" charset="0"/>
              </a:rPr>
              <a:t>del nivel de </a:t>
            </a:r>
            <a:r>
              <a:rPr lang="es-ES" b="1" dirty="0" err="1" smtClean="0">
                <a:latin typeface="Comic Sans MS" pitchFamily="66" charset="0"/>
              </a:rPr>
              <a:t>concienci</a:t>
            </a:r>
            <a:r>
              <a:rPr lang="es-ES" b="1" dirty="0" smtClean="0">
                <a:latin typeface="Comic Sans MS" pitchFamily="66" charset="0"/>
              </a:rPr>
              <a:t> (Glasgow </a:t>
            </a:r>
            <a:r>
              <a:rPr lang="es-ES" b="1" dirty="0">
                <a:latin typeface="Comic Sans MS" pitchFamily="66" charset="0"/>
              </a:rPr>
              <a:t>≤ </a:t>
            </a:r>
            <a:r>
              <a:rPr lang="es-ES" b="1" dirty="0" smtClean="0">
                <a:latin typeface="Comic Sans MS" pitchFamily="66" charset="0"/>
              </a:rPr>
              <a:t>13).</a:t>
            </a:r>
          </a:p>
          <a:p>
            <a:pPr lvl="1"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TAS </a:t>
            </a:r>
            <a:r>
              <a:rPr lang="es-ES" b="1" dirty="0">
                <a:latin typeface="Comic Sans MS" pitchFamily="66" charset="0"/>
              </a:rPr>
              <a:t>≤ 100 </a:t>
            </a:r>
            <a:r>
              <a:rPr lang="es-ES" b="1" dirty="0" err="1" smtClean="0">
                <a:latin typeface="Comic Sans MS" pitchFamily="66" charset="0"/>
              </a:rPr>
              <a:t>mmHg</a:t>
            </a:r>
            <a:r>
              <a:rPr lang="es-ES" b="1" dirty="0" smtClean="0">
                <a:latin typeface="Comic Sans MS" pitchFamily="66" charset="0"/>
              </a:rPr>
              <a:t>.</a:t>
            </a:r>
            <a:endParaRPr lang="es-ES" dirty="0"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Frecuencia </a:t>
            </a:r>
            <a:r>
              <a:rPr lang="es-ES" b="1" dirty="0">
                <a:latin typeface="Comic Sans MS" pitchFamily="66" charset="0"/>
              </a:rPr>
              <a:t>respiratoria ≥ 22 rpm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78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4942"/>
          </a:xfrm>
        </p:spPr>
        <p:txBody>
          <a:bodyPr>
            <a:normAutofit/>
          </a:bodyPr>
          <a:lstStyle/>
          <a:p>
            <a:pPr algn="ctr"/>
            <a:r>
              <a:rPr lang="es-E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CLASIFICACIÓN</a:t>
            </a:r>
            <a:endParaRPr lang="es-E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3650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AFECTACIÓN CONTENIDO: </a:t>
            </a:r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S. HIPOVOLÉMICO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 </a:t>
            </a:r>
            <a:r>
              <a:rPr lang="es-ES" sz="16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(&gt;15% taquicardia; &gt; 30% </a:t>
            </a:r>
            <a:r>
              <a:rPr lang="es-ES" sz="16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hipotesión</a:t>
            </a:r>
            <a:r>
              <a:rPr lang="es-ES" sz="16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)</a:t>
            </a:r>
          </a:p>
          <a:p>
            <a:pPr lvl="2">
              <a:buFontTx/>
              <a:buChar char="-"/>
            </a:pP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Hemorrágico.</a:t>
            </a:r>
          </a:p>
          <a:p>
            <a:pPr lvl="2">
              <a:buFontTx/>
              <a:buChar char="-"/>
            </a:pP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No hemorrágico.</a:t>
            </a: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AFECTACIÓN CONTINENTE (tubería): </a:t>
            </a:r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S. DISTRIBUTIVO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(Disminución RVP).</a:t>
            </a:r>
          </a:p>
          <a:p>
            <a:pPr lvl="2">
              <a:buFontTx/>
              <a:buChar char="-"/>
            </a:pP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Séptico.</a:t>
            </a:r>
          </a:p>
          <a:p>
            <a:pPr lvl="2">
              <a:buFontTx/>
              <a:buChar char="-"/>
            </a:pP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Anafiláctico.</a:t>
            </a:r>
          </a:p>
          <a:p>
            <a:pPr lvl="2">
              <a:buFontTx/>
              <a:buChar char="-"/>
            </a:pPr>
            <a:r>
              <a:rPr lang="es-E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Neurogénico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AFECTACIÓN BOMBA: </a:t>
            </a:r>
          </a:p>
          <a:p>
            <a:pPr lvl="2">
              <a:buFontTx/>
              <a:buChar char="-"/>
            </a:pPr>
            <a:r>
              <a:rPr lang="es-E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Cardiogénico</a:t>
            </a:r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(disfunción 1aria cardiaca).</a:t>
            </a:r>
          </a:p>
          <a:p>
            <a:pPr lvl="2">
              <a:buFontTx/>
              <a:buChar char="-"/>
            </a:pP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Obstructivo (obstrucción mecánica al flujo sanguíneo)</a:t>
            </a:r>
          </a:p>
          <a:p>
            <a:pPr marL="0" indent="0">
              <a:buNone/>
            </a:pP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52934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SHOCK SÉPTICO</a:t>
            </a:r>
            <a:endParaRPr lang="es-ES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024335"/>
          </a:xfrm>
        </p:spPr>
        <p:txBody>
          <a:bodyPr/>
          <a:lstStyle/>
          <a:p>
            <a:r>
              <a:rPr lang="es-ES" dirty="0">
                <a:latin typeface="Comic Sans MS" pitchFamily="66" charset="0"/>
              </a:rPr>
              <a:t>N</a:t>
            </a:r>
            <a:r>
              <a:rPr lang="es-ES" dirty="0" smtClean="0">
                <a:latin typeface="Comic Sans MS" pitchFamily="66" charset="0"/>
              </a:rPr>
              <a:t>ecesidad </a:t>
            </a:r>
            <a:r>
              <a:rPr lang="es-ES" dirty="0">
                <a:latin typeface="Comic Sans MS" pitchFamily="66" charset="0"/>
              </a:rPr>
              <a:t>de </a:t>
            </a:r>
            <a:r>
              <a:rPr lang="es-E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vasopresores</a:t>
            </a:r>
            <a:r>
              <a:rPr lang="es-ES" dirty="0">
                <a:latin typeface="Comic Sans MS" pitchFamily="66" charset="0"/>
              </a:rPr>
              <a:t> para mantener una tensión arterial media ≥ 65 </a:t>
            </a:r>
            <a:r>
              <a:rPr lang="es-ES" dirty="0" err="1">
                <a:latin typeface="Comic Sans MS" pitchFamily="66" charset="0"/>
              </a:rPr>
              <a:t>mmHg</a:t>
            </a:r>
            <a:r>
              <a:rPr lang="es-ES" dirty="0">
                <a:latin typeface="Comic Sans MS" pitchFamily="66" charset="0"/>
              </a:rPr>
              <a:t> y por presentar un 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lactato sérico ≥ 2 </a:t>
            </a:r>
            <a:r>
              <a:rPr lang="es-E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mmol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/l</a:t>
            </a:r>
            <a:r>
              <a:rPr lang="es-ES" dirty="0">
                <a:latin typeface="Comic Sans MS" pitchFamily="66" charset="0"/>
              </a:rPr>
              <a:t> (18 mg/dl) en ausencia de hipovolemia y a pesar de una adecuada reposición </a:t>
            </a:r>
            <a:r>
              <a:rPr lang="es-ES" dirty="0" err="1">
                <a:latin typeface="Comic Sans MS" pitchFamily="66" charset="0"/>
              </a:rPr>
              <a:t>volémica</a:t>
            </a:r>
            <a:r>
              <a:rPr lang="es-ES" dirty="0"/>
              <a:t>.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Mortalidad &gt; 40%.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SÍNDROME DISFUNCIÓN MULTIORGÁNICA</a:t>
            </a:r>
            <a:endParaRPr lang="es-ES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u="sng" dirty="0">
                <a:latin typeface="Comic Sans MS" pitchFamily="66" charset="0"/>
              </a:rPr>
              <a:t>Alteración de 2 o más órganos </a:t>
            </a:r>
            <a:r>
              <a:rPr lang="es-ES" sz="1600" dirty="0">
                <a:latin typeface="Comic Sans MS" pitchFamily="66" charset="0"/>
              </a:rPr>
              <a:t>en un paciente crítico, donde la homeostasis no puede ser mantenida sin una intervención </a:t>
            </a:r>
            <a:r>
              <a:rPr lang="es-ES" sz="1600" dirty="0" smtClean="0">
                <a:latin typeface="Comic Sans MS" pitchFamily="66" charset="0"/>
              </a:rPr>
              <a:t>terapéutica.</a:t>
            </a:r>
          </a:p>
          <a:p>
            <a:pPr lvl="0"/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Respiratorio</a:t>
            </a:r>
            <a:r>
              <a:rPr lang="es-ES" sz="1600" dirty="0">
                <a:latin typeface="Comic Sans MS" pitchFamily="66" charset="0"/>
              </a:rPr>
              <a:t>: aparición de síndrome de </a:t>
            </a:r>
            <a:r>
              <a:rPr lang="es-ES" sz="1600" dirty="0" err="1">
                <a:latin typeface="Comic Sans MS" pitchFamily="66" charset="0"/>
              </a:rPr>
              <a:t>distrés</a:t>
            </a:r>
            <a:r>
              <a:rPr lang="es-ES" sz="1600" dirty="0">
                <a:latin typeface="Comic Sans MS" pitchFamily="66" charset="0"/>
              </a:rPr>
              <a:t> respiratorio agudo (SDRA).</a:t>
            </a:r>
          </a:p>
          <a:p>
            <a:pPr lvl="1"/>
            <a:r>
              <a:rPr lang="es-ES" sz="1600" dirty="0">
                <a:latin typeface="Comic Sans MS" pitchFamily="66" charset="0"/>
              </a:rPr>
              <a:t>PaO2/FiO2 &lt; 300 (o 200 si presencia de neumonía).</a:t>
            </a:r>
          </a:p>
          <a:p>
            <a:pPr lvl="1"/>
            <a:r>
              <a:rPr lang="es-ES" sz="1600" dirty="0">
                <a:latin typeface="Comic Sans MS" pitchFamily="66" charset="0"/>
              </a:rPr>
              <a:t>Alteración en radiografía de tórax: infiltrados bilaterales difusos. </a:t>
            </a:r>
          </a:p>
          <a:p>
            <a:pPr lvl="1"/>
            <a:r>
              <a:rPr lang="es-ES" sz="1600" dirty="0">
                <a:latin typeface="Comic Sans MS" pitchFamily="66" charset="0"/>
              </a:rPr>
              <a:t>Ausencia de fallo ventricular izquierdo (presión capilar pulmonar &lt; 18 </a:t>
            </a:r>
            <a:r>
              <a:rPr lang="es-ES" sz="1600" dirty="0" err="1">
                <a:latin typeface="Comic Sans MS" pitchFamily="66" charset="0"/>
              </a:rPr>
              <a:t>mmHg</a:t>
            </a:r>
            <a:r>
              <a:rPr lang="es-ES" sz="1600" dirty="0">
                <a:latin typeface="Comic Sans MS" pitchFamily="66" charset="0"/>
              </a:rPr>
              <a:t>).</a:t>
            </a:r>
          </a:p>
          <a:p>
            <a:pPr lvl="0"/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Cardiovascular: </a:t>
            </a:r>
            <a:r>
              <a:rPr lang="es-ES" sz="1600" dirty="0">
                <a:latin typeface="Comic Sans MS" pitchFamily="66" charset="0"/>
              </a:rPr>
              <a:t>hipotensión y necesidad de drogas </a:t>
            </a:r>
            <a:r>
              <a:rPr lang="es-ES" sz="1600" dirty="0" err="1">
                <a:latin typeface="Comic Sans MS" pitchFamily="66" charset="0"/>
              </a:rPr>
              <a:t>vasoactivas</a:t>
            </a:r>
            <a:r>
              <a:rPr lang="es-ES" sz="1600" dirty="0">
                <a:latin typeface="Comic Sans MS" pitchFamily="66" charset="0"/>
              </a:rPr>
              <a:t>. Acidosis láctica (lactato &gt; 2 </a:t>
            </a:r>
            <a:r>
              <a:rPr lang="es-ES" sz="1600" dirty="0" err="1">
                <a:latin typeface="Comic Sans MS" pitchFamily="66" charset="0"/>
              </a:rPr>
              <a:t>mmol</a:t>
            </a:r>
            <a:r>
              <a:rPr lang="es-ES" sz="1600" dirty="0">
                <a:latin typeface="Comic Sans MS" pitchFamily="66" charset="0"/>
              </a:rPr>
              <a:t>/L).</a:t>
            </a:r>
          </a:p>
          <a:p>
            <a:pPr lvl="0"/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Renal</a:t>
            </a:r>
            <a:r>
              <a:rPr lang="es-ES" sz="1600" dirty="0">
                <a:latin typeface="Comic Sans MS" pitchFamily="66" charset="0"/>
              </a:rPr>
              <a:t>: insuficiencia renal aguda. </a:t>
            </a:r>
            <a:r>
              <a:rPr lang="es-ES" sz="1600" dirty="0" err="1">
                <a:latin typeface="Comic Sans MS" pitchFamily="66" charset="0"/>
              </a:rPr>
              <a:t>Creatininna</a:t>
            </a:r>
            <a:r>
              <a:rPr lang="es-ES" sz="1600" dirty="0">
                <a:latin typeface="Comic Sans MS" pitchFamily="66" charset="0"/>
              </a:rPr>
              <a:t> &gt; 2 mg/dl o el doble de la inicial, así como oliguria (&lt; 0,5 ml/kg/h en al menos 1-2 horas), a pesar de correcta </a:t>
            </a:r>
            <a:r>
              <a:rPr lang="es-ES" sz="1600" dirty="0" err="1">
                <a:latin typeface="Comic Sans MS" pitchFamily="66" charset="0"/>
              </a:rPr>
              <a:t>fluidoterapia</a:t>
            </a:r>
            <a:r>
              <a:rPr lang="es-ES" sz="1600" dirty="0">
                <a:latin typeface="Comic Sans MS" pitchFamily="66" charset="0"/>
              </a:rPr>
              <a:t>. </a:t>
            </a:r>
          </a:p>
          <a:p>
            <a:pPr lvl="0"/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Hematológicos</a:t>
            </a:r>
            <a:r>
              <a:rPr lang="es-ES" sz="1600" dirty="0">
                <a:latin typeface="Comic Sans MS" pitchFamily="66" charset="0"/>
              </a:rPr>
              <a:t>: </a:t>
            </a:r>
            <a:r>
              <a:rPr lang="es-ES" sz="1600" dirty="0" err="1">
                <a:latin typeface="Comic Sans MS" pitchFamily="66" charset="0"/>
              </a:rPr>
              <a:t>trombopenia</a:t>
            </a:r>
            <a:r>
              <a:rPr lang="es-ES" sz="1600" dirty="0">
                <a:latin typeface="Comic Sans MS" pitchFamily="66" charset="0"/>
              </a:rPr>
              <a:t> 100.000/mm3 o descenso del 50% de las iniciales, tiempo de protrombina &lt; 60  segundos e INR &gt; 1,5).</a:t>
            </a:r>
          </a:p>
          <a:p>
            <a:pPr lvl="0"/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Hepatológico</a:t>
            </a:r>
            <a:r>
              <a:rPr lang="es-ES" sz="1600" dirty="0">
                <a:latin typeface="Comic Sans MS" pitchFamily="66" charset="0"/>
              </a:rPr>
              <a:t>s: </a:t>
            </a:r>
            <a:r>
              <a:rPr lang="es-ES" sz="1600" dirty="0" smtClean="0">
                <a:latin typeface="Comic Sans MS" pitchFamily="66" charset="0"/>
              </a:rPr>
              <a:t>elevación </a:t>
            </a:r>
            <a:r>
              <a:rPr lang="es-ES" sz="1600" dirty="0">
                <a:latin typeface="Comic Sans MS" pitchFamily="66" charset="0"/>
              </a:rPr>
              <a:t>de transaminasas. Bilirrubina sérica &gt; 2 mg/dl o el doble de la inicial.</a:t>
            </a:r>
          </a:p>
          <a:p>
            <a:pPr lvl="0"/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Neurológica</a:t>
            </a:r>
            <a:r>
              <a:rPr lang="es-ES" sz="1600" dirty="0">
                <a:latin typeface="Comic Sans MS" pitchFamily="66" charset="0"/>
              </a:rPr>
              <a:t>: alteración del estado mental. </a:t>
            </a:r>
            <a:r>
              <a:rPr lang="es-ES" sz="1600" dirty="0" smtClean="0">
                <a:latin typeface="Comic Sans MS" pitchFamily="66" charset="0"/>
              </a:rPr>
              <a:t>Glasgow </a:t>
            </a:r>
            <a:r>
              <a:rPr lang="es-ES" sz="1600" dirty="0">
                <a:latin typeface="Comic Sans MS" pitchFamily="66" charset="0"/>
              </a:rPr>
              <a:t>&lt; 14.</a:t>
            </a:r>
          </a:p>
          <a:p>
            <a:endParaRPr lang="es-E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es-ES" sz="2800" dirty="0" smtClean="0">
                <a:latin typeface="Comic Sans MS" pitchFamily="66" charset="0"/>
              </a:rPr>
              <a:t>Las escalas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(SRIS, qSOFA y SOFA) </a:t>
            </a:r>
            <a:r>
              <a:rPr lang="es-ES" sz="2800" dirty="0">
                <a:latin typeface="Comic Sans MS" pitchFamily="66" charset="0"/>
              </a:rPr>
              <a:t>no son válidas para las pacientes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embarazadas</a:t>
            </a:r>
            <a:r>
              <a:rPr lang="es-ES" sz="2800" dirty="0">
                <a:latin typeface="Comic Sans MS" pitchFamily="66" charset="0"/>
              </a:rPr>
              <a:t> ni para los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mayores de 75 años </a:t>
            </a:r>
            <a:r>
              <a:rPr lang="es-ES" sz="2800" dirty="0">
                <a:latin typeface="Comic Sans MS" pitchFamily="66" charset="0"/>
              </a:rPr>
              <a:t>por los cambios fisiológicos y de los valores de los parámetros y signos vitales incluidos en ellas.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06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750"/>
            <a:ext cx="8208911" cy="577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3"/>
            <a:ext cx="7560839" cy="54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71600" y="4509120"/>
            <a:ext cx="51125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75256" y="611202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NEWS-2 &gt; 5: SOSPECHA de SEPSIS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1115616" y="2276872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5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1"/>
            <a:ext cx="6374209" cy="255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54726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4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1177"/>
            <a:ext cx="6444754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SOSPECHA y PREDILECCIÓN DE BACTERIEMIA</a:t>
            </a:r>
            <a:endParaRPr lang="es-ES" u="sng" dirty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19" y="1293663"/>
            <a:ext cx="7128792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115616" y="5013176"/>
            <a:ext cx="540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1377138" y="505954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Comic Sans MS" pitchFamily="66" charset="0"/>
              </a:rPr>
              <a:t>2 MUESTRAS, PUNCIONES DISTINTAS y MINUTOS de DIFERENCIA</a:t>
            </a:r>
            <a:endParaRPr lang="es-ES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3300" y="5890546"/>
            <a:ext cx="810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 smtClean="0">
                <a:latin typeface="Comic Sans MS" pitchFamily="66" charset="0"/>
              </a:rPr>
              <a:t>Guía práctica clínica de Enfermería sobre HEMOCULTIVOS 2018-2019.</a:t>
            </a:r>
          </a:p>
          <a:p>
            <a:r>
              <a:rPr lang="es-ES" i="1" u="sng" dirty="0" smtClean="0">
                <a:latin typeface="Comic Sans MS" pitchFamily="66" charset="0"/>
              </a:rPr>
              <a:t>Instituto Español de Investigación Enfermera</a:t>
            </a:r>
            <a:endParaRPr lang="es-ES" i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480719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6206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ESCALA DE PUNTUACIÓN 5MPB-TOLEDO</a:t>
            </a:r>
          </a:p>
        </p:txBody>
      </p:sp>
    </p:spTree>
    <p:extLst>
      <p:ext uri="{BB962C8B-B14F-4D97-AF65-F5344CB8AC3E}">
        <p14:creationId xmlns:p14="http://schemas.microsoft.com/office/powerpoint/2010/main" val="32008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NUEVAS RECOMENDACIONES «SOBREVIVIR A LA SEPSIS 2021»</a:t>
            </a:r>
            <a:endParaRPr lang="es-ES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CRISTALOIDES</a:t>
            </a:r>
            <a:r>
              <a:rPr lang="es-ES" dirty="0" smtClean="0">
                <a:latin typeface="Comic Sans MS" pitchFamily="66" charset="0"/>
              </a:rPr>
              <a:t> (30 ml/h en 3h) (Balanceados*).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Objetivo PAM ≥ 65 </a:t>
            </a:r>
            <a:r>
              <a:rPr lang="es-ES" dirty="0" err="1" smtClean="0">
                <a:solidFill>
                  <a:srgbClr val="00B0F0"/>
                </a:solidFill>
                <a:latin typeface="Comic Sans MS" pitchFamily="66" charset="0"/>
              </a:rPr>
              <a:t>mmHg</a:t>
            </a:r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ATB amplio espectro y </a:t>
            </a:r>
            <a:r>
              <a:rPr lang="es-ES" dirty="0" err="1" smtClean="0">
                <a:solidFill>
                  <a:srgbClr val="00B0F0"/>
                </a:solidFill>
                <a:latin typeface="Comic Sans MS" pitchFamily="66" charset="0"/>
              </a:rPr>
              <a:t>desescalar</a:t>
            </a:r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con la mejoría clínica (si dudas PCT). </a:t>
            </a:r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CICLOS CORTOS.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ATB &lt; 1h en SS presente.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ATB &lt; 3h en SEPSIS posible sin SS.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CONTROL FUENTE &lt; 6-12h.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VASOACTIVOS: NA* </a:t>
            </a:r>
            <a:r>
              <a:rPr lang="es-ES" dirty="0" smtClean="0">
                <a:latin typeface="Comic Sans MS" pitchFamily="66" charset="0"/>
              </a:rPr>
              <a:t>(periférica si &lt; 12-24h, pocos </a:t>
            </a:r>
            <a:r>
              <a:rPr lang="es-ES" dirty="0" err="1" smtClean="0">
                <a:latin typeface="Comic Sans MS" pitchFamily="66" charset="0"/>
              </a:rPr>
              <a:t>ef.adversos</a:t>
            </a:r>
            <a:r>
              <a:rPr lang="es-ES" dirty="0" smtClean="0">
                <a:latin typeface="Comic Sans MS" pitchFamily="66" charset="0"/>
              </a:rPr>
              <a:t>). Vasopresina – epinefrina – </a:t>
            </a:r>
            <a:r>
              <a:rPr lang="es-ES" dirty="0" err="1" smtClean="0">
                <a:latin typeface="Comic Sans MS" pitchFamily="66" charset="0"/>
              </a:rPr>
              <a:t>Dobutamina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HIDROCORTISONA</a:t>
            </a:r>
            <a:r>
              <a:rPr lang="es-ES" dirty="0" smtClean="0">
                <a:latin typeface="Comic Sans MS" pitchFamily="66" charset="0"/>
              </a:rPr>
              <a:t> (200 mg/24h o 50 mg/6h)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Si hidratación y </a:t>
            </a:r>
            <a:r>
              <a:rPr lang="es-ES" dirty="0" err="1" smtClean="0">
                <a:latin typeface="Comic Sans MS" pitchFamily="66" charset="0"/>
              </a:rPr>
              <a:t>vasoactivos</a:t>
            </a:r>
            <a:r>
              <a:rPr lang="es-ES" dirty="0" smtClean="0">
                <a:latin typeface="Comic Sans MS" pitchFamily="66" charset="0"/>
              </a:rPr>
              <a:t> no eficaz.</a:t>
            </a:r>
          </a:p>
          <a:p>
            <a:pPr lvl="1">
              <a:buFontTx/>
              <a:buChar char="-"/>
            </a:pPr>
            <a:r>
              <a:rPr lang="es-ES" dirty="0">
                <a:latin typeface="Comic Sans MS" pitchFamily="66" charset="0"/>
              </a:rPr>
              <a:t>NA &gt; 0,25 </a:t>
            </a:r>
            <a:r>
              <a:rPr lang="es-ES" dirty="0" err="1">
                <a:latin typeface="Comic Sans MS" pitchFamily="66" charset="0"/>
              </a:rPr>
              <a:t>mcg</a:t>
            </a:r>
            <a:r>
              <a:rPr lang="es-ES" dirty="0">
                <a:latin typeface="Comic Sans MS" pitchFamily="66" charset="0"/>
              </a:rPr>
              <a:t>/kg/min (tras 4h de inicio).</a:t>
            </a:r>
            <a:endParaRPr lang="es-E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72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4896544" cy="219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21" y="4005064"/>
            <a:ext cx="40116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6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s-ES" dirty="0" smtClean="0"/>
              <a:t>Transfusión si HB &lt; 7 (&lt; 9 en </a:t>
            </a:r>
            <a:r>
              <a:rPr lang="es-ES" dirty="0" err="1" smtClean="0"/>
              <a:t>cardiopatas</a:t>
            </a:r>
            <a:r>
              <a:rPr lang="es-ES" dirty="0" smtClean="0"/>
              <a:t>, hipoxemia y </a:t>
            </a:r>
            <a:r>
              <a:rPr lang="es-ES" dirty="0" err="1" smtClean="0"/>
              <a:t>hgia</a:t>
            </a:r>
            <a:r>
              <a:rPr lang="es-ES" dirty="0" smtClean="0"/>
              <a:t> aguda).</a:t>
            </a:r>
          </a:p>
          <a:p>
            <a:r>
              <a:rPr lang="es-ES" dirty="0" smtClean="0"/>
              <a:t>VENTILACIÓN MECÁNICA:</a:t>
            </a:r>
          </a:p>
          <a:p>
            <a:pPr lvl="1">
              <a:buFontTx/>
              <a:buChar char="-"/>
            </a:pPr>
            <a:r>
              <a:rPr lang="es-ES" dirty="0" err="1" smtClean="0"/>
              <a:t>Vt</a:t>
            </a:r>
            <a:r>
              <a:rPr lang="es-ES" dirty="0" smtClean="0"/>
              <a:t> bajo (5-6 ml/kg).</a:t>
            </a:r>
          </a:p>
          <a:p>
            <a:pPr lvl="1">
              <a:buFontTx/>
              <a:buChar char="-"/>
            </a:pPr>
            <a:r>
              <a:rPr lang="es-ES" dirty="0" smtClean="0"/>
              <a:t>PEEP alto.</a:t>
            </a:r>
          </a:p>
          <a:p>
            <a:pPr lvl="1">
              <a:buFontTx/>
              <a:buChar char="-"/>
            </a:pPr>
            <a:r>
              <a:rPr lang="es-ES" dirty="0" smtClean="0"/>
              <a:t>LÍMITE PRESIÓN MESETA 30 cmH2O.</a:t>
            </a:r>
          </a:p>
          <a:p>
            <a:pPr lvl="1">
              <a:buFontTx/>
              <a:buChar char="-"/>
            </a:pPr>
            <a:r>
              <a:rPr lang="es-ES" dirty="0" smtClean="0"/>
              <a:t>Maniobras reclutamiento o decúbito prono.</a:t>
            </a:r>
          </a:p>
          <a:p>
            <a:pPr lvl="1">
              <a:buFontTx/>
              <a:buChar char="-"/>
            </a:pPr>
            <a:r>
              <a:rPr lang="es-ES" dirty="0" smtClean="0"/>
              <a:t>Cabecera elevada 30-45º.</a:t>
            </a:r>
          </a:p>
          <a:p>
            <a:r>
              <a:rPr lang="es-ES" dirty="0" smtClean="0"/>
              <a:t>Glucemia &gt; 180 mg/dl: Insulinoterapia.</a:t>
            </a:r>
          </a:p>
          <a:p>
            <a:r>
              <a:rPr lang="es-ES" dirty="0" smtClean="0"/>
              <a:t>Profilaxis ETEV.</a:t>
            </a:r>
          </a:p>
          <a:p>
            <a:r>
              <a:rPr lang="es-ES" dirty="0" smtClean="0"/>
              <a:t>Profilaxis úlcera de estrés.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04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4942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Evaluar riesgos previo ATB.</a:t>
            </a:r>
            <a:endParaRPr lang="es-ES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312368"/>
          </a:xfrm>
        </p:spPr>
        <p:txBody>
          <a:bodyPr>
            <a:normAutofit lnSpcReduction="10000"/>
          </a:bodyPr>
          <a:lstStyle/>
          <a:p>
            <a:pPr lvl="0"/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Factores de riesgo para bacterias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MRSA (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S.aureus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Meticilin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Resistente)</a:t>
            </a:r>
            <a:r>
              <a:rPr lang="es-ES" dirty="0" smtClean="0">
                <a:latin typeface="Comic Sans MS" pitchFamily="66" charset="0"/>
              </a:rPr>
              <a:t>:</a:t>
            </a:r>
            <a:endParaRPr lang="es-ES" dirty="0">
              <a:latin typeface="Comic Sans MS" pitchFamily="66" charset="0"/>
            </a:endParaRPr>
          </a:p>
          <a:p>
            <a:pPr lvl="1"/>
            <a:r>
              <a:rPr lang="es-ES" dirty="0">
                <a:latin typeface="Comic Sans MS" pitchFamily="66" charset="0"/>
              </a:rPr>
              <a:t>Antecedentes de infecciones con este tipo de bacterias.</a:t>
            </a:r>
          </a:p>
          <a:p>
            <a:pPr lvl="1"/>
            <a:r>
              <a:rPr lang="es-ES" dirty="0">
                <a:latin typeface="Comic Sans MS" pitchFamily="66" charset="0"/>
              </a:rPr>
              <a:t>Uso reciente, &lt; 3 meses de ATB iv.</a:t>
            </a:r>
          </a:p>
          <a:p>
            <a:pPr lvl="1"/>
            <a:r>
              <a:rPr lang="es-ES" dirty="0">
                <a:latin typeface="Comic Sans MS" pitchFamily="66" charset="0"/>
              </a:rPr>
              <a:t>Historia reciente de infección de piel o heridas crónicas.</a:t>
            </a:r>
          </a:p>
          <a:p>
            <a:pPr lvl="1"/>
            <a:r>
              <a:rPr lang="es-ES" dirty="0">
                <a:latin typeface="Comic Sans MS" pitchFamily="66" charset="0"/>
              </a:rPr>
              <a:t>Hemodiálisis.</a:t>
            </a:r>
          </a:p>
          <a:p>
            <a:pPr lvl="1"/>
            <a:r>
              <a:rPr lang="es-ES" dirty="0">
                <a:latin typeface="Comic Sans MS" pitchFamily="66" charset="0"/>
              </a:rPr>
              <a:t>Dispositivos invasivos vasculares.</a:t>
            </a:r>
          </a:p>
          <a:p>
            <a:pPr lvl="1"/>
            <a:r>
              <a:rPr lang="es-ES" dirty="0">
                <a:latin typeface="Comic Sans MS" pitchFamily="66" charset="0"/>
              </a:rPr>
              <a:t>Hospitalización reciente.</a:t>
            </a:r>
          </a:p>
          <a:p>
            <a:pPr lvl="1"/>
            <a:r>
              <a:rPr lang="es-ES" dirty="0">
                <a:latin typeface="Comic Sans MS" pitchFamily="66" charset="0"/>
              </a:rPr>
              <a:t>Enfermedad severa actual.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932040" y="55892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  <a:latin typeface="Comic Sans MS" pitchFamily="66" charset="0"/>
              </a:rPr>
              <a:t>LINEZOLID</a:t>
            </a:r>
            <a:endParaRPr lang="es-ES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txBody>
          <a:bodyPr>
            <a:normAutofit/>
          </a:bodyPr>
          <a:lstStyle/>
          <a:p>
            <a:pPr lvl="0"/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FR microorganismos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multirresistentes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gram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negativos: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enterobacterias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pseudomonas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…</a:t>
            </a:r>
          </a:p>
          <a:p>
            <a:pPr lvl="1"/>
            <a:r>
              <a:rPr lang="es-ES" dirty="0">
                <a:latin typeface="Comic Sans MS" pitchFamily="66" charset="0"/>
              </a:rPr>
              <a:t>Infección previa por este tipo de microorganismos.</a:t>
            </a:r>
          </a:p>
          <a:p>
            <a:pPr lvl="1"/>
            <a:r>
              <a:rPr lang="es-ES" dirty="0">
                <a:latin typeface="Comic Sans MS" pitchFamily="66" charset="0"/>
              </a:rPr>
              <a:t>Prevalencia local (&gt; 20%).</a:t>
            </a:r>
          </a:p>
          <a:p>
            <a:pPr lvl="1"/>
            <a:r>
              <a:rPr lang="es-ES" dirty="0">
                <a:latin typeface="Comic Sans MS" pitchFamily="66" charset="0"/>
              </a:rPr>
              <a:t>Infección </a:t>
            </a:r>
            <a:r>
              <a:rPr lang="es-ES" dirty="0" err="1">
                <a:latin typeface="Comic Sans MS" pitchFamily="66" charset="0"/>
              </a:rPr>
              <a:t>nosocominal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pPr lvl="1"/>
            <a:r>
              <a:rPr lang="es-ES" dirty="0">
                <a:latin typeface="Comic Sans MS" pitchFamily="66" charset="0"/>
              </a:rPr>
              <a:t>Uso de ATB amplio espectro &lt; 90 </a:t>
            </a:r>
            <a:r>
              <a:rPr lang="es-ES" dirty="0" err="1">
                <a:latin typeface="Comic Sans MS" pitchFamily="66" charset="0"/>
              </a:rPr>
              <a:t>dias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pPr lvl="1"/>
            <a:r>
              <a:rPr lang="es-ES" dirty="0">
                <a:latin typeface="Comic Sans MS" pitchFamily="66" charset="0"/>
              </a:rPr>
              <a:t>Uso de dispositivos de descontaminación digestiva selectiva. </a:t>
            </a:r>
          </a:p>
          <a:p>
            <a:pPr lvl="1"/>
            <a:r>
              <a:rPr lang="es-ES" dirty="0">
                <a:latin typeface="Comic Sans MS" pitchFamily="66" charset="0"/>
              </a:rPr>
              <a:t>Viaje a zona endémica &lt; 90 días.</a:t>
            </a:r>
          </a:p>
          <a:p>
            <a:pPr lvl="1"/>
            <a:r>
              <a:rPr lang="es-ES" dirty="0">
                <a:latin typeface="Comic Sans MS" pitchFamily="66" charset="0"/>
              </a:rPr>
              <a:t>Hospitalización fuera del país &lt; 90 días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365760" lvl="1" indent="0">
              <a:buNone/>
            </a:pPr>
            <a:endParaRPr lang="es-ES" dirty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FR hongos:</a:t>
            </a:r>
          </a:p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Neutropenia febril sin mejoría tras 4-7 días de ATB.</a:t>
            </a:r>
          </a:p>
          <a:p>
            <a:pPr marL="365760" lvl="1" indent="0">
              <a:buNone/>
            </a:pPr>
            <a:endParaRPr lang="es-ES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NO SE RECOMIENDA USO ANTIVIRALES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9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r>
              <a:rPr lang="es-ES" sz="2800" b="1" dirty="0">
                <a:solidFill>
                  <a:schemeClr val="accent2"/>
                </a:solidFill>
                <a:latin typeface="Comic Sans MS" pitchFamily="66" charset="0"/>
              </a:rPr>
              <a:t>NO RECOMENDADO en las nuevas guías:</a:t>
            </a:r>
            <a:endParaRPr lang="es-ES" sz="2800" dirty="0">
              <a:solidFill>
                <a:schemeClr val="accent2"/>
              </a:solidFill>
              <a:latin typeface="Comic Sans MS" pitchFamily="66" charset="0"/>
            </a:endParaRPr>
          </a:p>
          <a:p>
            <a:pPr lvl="1"/>
            <a:r>
              <a:rPr lang="es-E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Inmunoglobulinas.</a:t>
            </a:r>
            <a:endParaRPr lang="es-E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lvl="1"/>
            <a:r>
              <a:rPr lang="es-ES" sz="28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Vit</a:t>
            </a:r>
            <a:r>
              <a:rPr lang="es-E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C.</a:t>
            </a:r>
            <a:endParaRPr lang="es-E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lvl="1"/>
            <a:r>
              <a:rPr lang="es-E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Bicarbonato (excepto si pH ≤ 7,2).</a:t>
            </a:r>
            <a:endParaRPr lang="es-E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32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7875"/>
            <a:ext cx="7344815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3707904" y="2924944"/>
            <a:ext cx="19442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5608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7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888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7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168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4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txBody>
          <a:bodyPr>
            <a:normAutofit/>
          </a:bodyPr>
          <a:lstStyle/>
          <a:p>
            <a:pPr lvl="0"/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FR microorganismos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multirresistentes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gram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negativos: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enterobacterias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pseudomonas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…</a:t>
            </a:r>
          </a:p>
          <a:p>
            <a:pPr lvl="1"/>
            <a:r>
              <a:rPr lang="es-ES" dirty="0">
                <a:latin typeface="Comic Sans MS" pitchFamily="66" charset="0"/>
              </a:rPr>
              <a:t>Infección previa por este tipo de microorganismos.</a:t>
            </a:r>
          </a:p>
          <a:p>
            <a:pPr lvl="1"/>
            <a:r>
              <a:rPr lang="es-ES" dirty="0">
                <a:latin typeface="Comic Sans MS" pitchFamily="66" charset="0"/>
              </a:rPr>
              <a:t>Prevalencia local (&gt; 20%).</a:t>
            </a:r>
          </a:p>
          <a:p>
            <a:pPr lvl="1"/>
            <a:r>
              <a:rPr lang="es-ES" dirty="0">
                <a:latin typeface="Comic Sans MS" pitchFamily="66" charset="0"/>
              </a:rPr>
              <a:t>Infección </a:t>
            </a:r>
            <a:r>
              <a:rPr lang="es-ES" dirty="0" err="1">
                <a:latin typeface="Comic Sans MS" pitchFamily="66" charset="0"/>
              </a:rPr>
              <a:t>nosocominal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pPr lvl="1"/>
            <a:r>
              <a:rPr lang="es-ES" dirty="0">
                <a:latin typeface="Comic Sans MS" pitchFamily="66" charset="0"/>
              </a:rPr>
              <a:t>Uso de ATB amplio espectro &lt; 90 </a:t>
            </a:r>
            <a:r>
              <a:rPr lang="es-ES" dirty="0" err="1">
                <a:latin typeface="Comic Sans MS" pitchFamily="66" charset="0"/>
              </a:rPr>
              <a:t>dias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pPr lvl="1"/>
            <a:r>
              <a:rPr lang="es-ES" dirty="0">
                <a:latin typeface="Comic Sans MS" pitchFamily="66" charset="0"/>
              </a:rPr>
              <a:t>Uso de dispositivos de descontaminación digestiva selectiva. </a:t>
            </a:r>
          </a:p>
          <a:p>
            <a:pPr lvl="1"/>
            <a:r>
              <a:rPr lang="es-ES" dirty="0">
                <a:latin typeface="Comic Sans MS" pitchFamily="66" charset="0"/>
              </a:rPr>
              <a:t>Viaje a zona endémica &lt; 90 días.</a:t>
            </a:r>
          </a:p>
          <a:p>
            <a:pPr lvl="1"/>
            <a:r>
              <a:rPr lang="es-ES" dirty="0">
                <a:latin typeface="Comic Sans MS" pitchFamily="66" charset="0"/>
              </a:rPr>
              <a:t>Hospitalización fuera del país &lt; 90 días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365760" lvl="1" indent="0">
              <a:buNone/>
            </a:pPr>
            <a:endParaRPr lang="es-ES" dirty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FR hongos:</a:t>
            </a:r>
          </a:p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Neutropenia febril sin mejoría tras 4-7 días de ATB.</a:t>
            </a:r>
          </a:p>
          <a:p>
            <a:pPr marL="365760" lvl="1" indent="0">
              <a:buNone/>
            </a:pPr>
            <a:endParaRPr lang="es-ES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NO SE RECOMIENDA USO ANTIVIRALES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9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0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840759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1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5527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0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950"/>
            <a:ext cx="7848872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489632" y="3356992"/>
            <a:ext cx="360040" cy="5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20" y="3337954"/>
            <a:ext cx="4016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5220072" y="1772816"/>
            <a:ext cx="360040" cy="57606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735796" y="4869160"/>
            <a:ext cx="5688632" cy="13542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Comic Sans MS" pitchFamily="66" charset="0"/>
              </a:rPr>
              <a:t>GC = Vs x </a:t>
            </a:r>
            <a:r>
              <a:rPr lang="es-ES" sz="2800" b="1" u="sng" dirty="0" smtClean="0">
                <a:solidFill>
                  <a:srgbClr val="C00000"/>
                </a:solidFill>
                <a:latin typeface="Comic Sans MS" pitchFamily="66" charset="0"/>
              </a:rPr>
              <a:t>FC</a:t>
            </a:r>
          </a:p>
          <a:p>
            <a:pPr algn="ctr"/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Vs = </a:t>
            </a:r>
            <a:r>
              <a:rPr lang="es-ES" b="1" u="sng" dirty="0" smtClean="0">
                <a:solidFill>
                  <a:srgbClr val="C00000"/>
                </a:solidFill>
                <a:latin typeface="Comic Sans MS" pitchFamily="66" charset="0"/>
              </a:rPr>
              <a:t>PRECARGA, POSGARGA y CONTRACTILIDAD</a:t>
            </a:r>
            <a:endParaRPr lang="es-ES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txBody>
          <a:bodyPr/>
          <a:lstStyle/>
          <a:p>
            <a:pPr algn="ctr"/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SEGÚN ESTADO EVOLUTIVO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ESTADIO I ó S.COMPENSADO ó PRE-SHOCK:</a:t>
            </a:r>
          </a:p>
          <a:p>
            <a:pPr lvl="2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Perfusión tisular mantenida.</a:t>
            </a:r>
          </a:p>
          <a:p>
            <a:pPr lvl="2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TAQUICARDIA (signo más precoz).</a:t>
            </a:r>
          </a:p>
          <a:p>
            <a:pPr lvl="2">
              <a:buFontTx/>
              <a:buChar char="-"/>
            </a:pPr>
            <a:r>
              <a:rPr lang="es-ES" dirty="0" smtClean="0">
                <a:latin typeface="Comic Sans MS" pitchFamily="66" charset="0"/>
                <a:cs typeface="Calibri"/>
              </a:rPr>
              <a:t>↑ RVP para mantener TA.</a:t>
            </a:r>
          </a:p>
          <a:p>
            <a:pPr marL="685800" lvl="2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ESTADIO II ó SHOCK:</a:t>
            </a:r>
          </a:p>
          <a:p>
            <a:pPr lvl="2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Signos neurológicos: ansiedad, agitación.</a:t>
            </a:r>
          </a:p>
          <a:p>
            <a:pPr lvl="2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Signos cardíacos: taquicardia, hipotensión.</a:t>
            </a:r>
          </a:p>
          <a:p>
            <a:pPr lvl="2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Signos cutáneos: palidez, sudoración.</a:t>
            </a:r>
          </a:p>
          <a:p>
            <a:pPr lvl="2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Oliguria y taquipnea (</a:t>
            </a:r>
            <a:r>
              <a:rPr lang="es-ES" dirty="0" err="1" smtClean="0">
                <a:latin typeface="Comic Sans MS" pitchFamily="66" charset="0"/>
              </a:rPr>
              <a:t>ac</a:t>
            </a:r>
            <a:r>
              <a:rPr lang="es-ES" dirty="0" smtClean="0">
                <a:latin typeface="Comic Sans MS" pitchFamily="66" charset="0"/>
              </a:rPr>
              <a:t>. Metabólica).</a:t>
            </a:r>
          </a:p>
          <a:p>
            <a:pPr marL="685800" lvl="2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ESTADIO III ó S.IRREVERSIBLE ó DISFUNCIÓN ÓRGANOS DIANA:</a:t>
            </a:r>
          </a:p>
          <a:p>
            <a:pPr lvl="2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FMO.</a:t>
            </a:r>
          </a:p>
          <a:p>
            <a:pPr lvl="2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Muerte.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60840" cy="724942"/>
          </a:xfrm>
        </p:spPr>
        <p:txBody>
          <a:bodyPr>
            <a:normAutofit/>
          </a:bodyPr>
          <a:lstStyle/>
          <a:p>
            <a:pPr algn="ctr"/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FISIOPATÓLOGÍA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Comic Sans MS" pitchFamily="66" charset="0"/>
              </a:rPr>
              <a:t>A NIVEL TISULAR: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Hipoxia - Metabolismo anaerobio – acidosis láctica.</a:t>
            </a:r>
          </a:p>
          <a:p>
            <a:r>
              <a:rPr lang="es-ES" dirty="0" smtClean="0">
                <a:latin typeface="Comic Sans MS" pitchFamily="66" charset="0"/>
              </a:rPr>
              <a:t>A NIVEL PULMONAR: 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Alcalosis respiratoria inicial (taquipnea).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Acidosis respiratoria (</a:t>
            </a:r>
            <a:r>
              <a:rPr lang="es-ES" dirty="0" err="1" smtClean="0">
                <a:latin typeface="Comic Sans MS" pitchFamily="66" charset="0"/>
              </a:rPr>
              <a:t>hipoventilación</a:t>
            </a:r>
            <a:r>
              <a:rPr lang="es-ES" dirty="0" smtClean="0">
                <a:latin typeface="Comic Sans MS" pitchFamily="66" charset="0"/>
              </a:rPr>
              <a:t>-depresión SNC).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SDRA (</a:t>
            </a:r>
            <a:r>
              <a:rPr lang="es-ES" dirty="0" smtClean="0">
                <a:latin typeface="Comic Sans MS" pitchFamily="66" charset="0"/>
                <a:cs typeface="Calibri"/>
              </a:rPr>
              <a:t>↑permeabilidad alveolo-capilar)</a:t>
            </a: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A NIVEL NEUROLÓGICO: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Hipotensión – isquemia – encefalopatía </a:t>
            </a:r>
            <a:r>
              <a:rPr lang="es-ES" dirty="0" err="1" smtClean="0">
                <a:latin typeface="Comic Sans MS" pitchFamily="66" charset="0"/>
              </a:rPr>
              <a:t>hipóxica</a:t>
            </a:r>
            <a:r>
              <a:rPr lang="es-ES" dirty="0" smtClean="0">
                <a:latin typeface="Comic Sans MS" pitchFamily="66" charset="0"/>
              </a:rPr>
              <a:t> – muerte C. </a:t>
            </a:r>
          </a:p>
          <a:p>
            <a:r>
              <a:rPr lang="es-ES" dirty="0" smtClean="0">
                <a:latin typeface="Comic Sans MS" pitchFamily="66" charset="0"/>
              </a:rPr>
              <a:t>A NIVEL RENAL: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Oliguria (VC e </a:t>
            </a:r>
            <a:r>
              <a:rPr lang="es-ES" dirty="0" err="1" smtClean="0">
                <a:latin typeface="Comic Sans MS" pitchFamily="66" charset="0"/>
              </a:rPr>
              <a:t>hipoperfusión</a:t>
            </a:r>
            <a:r>
              <a:rPr lang="es-ES" dirty="0" smtClean="0">
                <a:latin typeface="Comic Sans MS" pitchFamily="66" charset="0"/>
              </a:rPr>
              <a:t> renal - IRA).</a:t>
            </a:r>
          </a:p>
          <a:p>
            <a:r>
              <a:rPr lang="es-ES" dirty="0" smtClean="0">
                <a:latin typeface="Comic Sans MS" pitchFamily="66" charset="0"/>
              </a:rPr>
              <a:t>A NIVEL HEPÁTICO:</a:t>
            </a:r>
          </a:p>
          <a:p>
            <a:pPr lvl="1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HipoTA</a:t>
            </a:r>
            <a:r>
              <a:rPr lang="es-ES" dirty="0" smtClean="0">
                <a:latin typeface="Comic Sans MS" pitchFamily="66" charset="0"/>
              </a:rPr>
              <a:t> – disfunción metabólica y necrosis </a:t>
            </a:r>
            <a:r>
              <a:rPr lang="es-ES" dirty="0" err="1" smtClean="0">
                <a:latin typeface="Comic Sans MS" pitchFamily="66" charset="0"/>
              </a:rPr>
              <a:t>hepato</a:t>
            </a:r>
            <a:r>
              <a:rPr lang="es-ES" dirty="0" smtClean="0">
                <a:latin typeface="Comic Sans MS" pitchFamily="66" charset="0"/>
              </a:rPr>
              <a:t>-celular.</a:t>
            </a:r>
          </a:p>
          <a:p>
            <a:r>
              <a:rPr lang="es-ES" dirty="0" smtClean="0">
                <a:latin typeface="Comic Sans MS" pitchFamily="66" charset="0"/>
              </a:rPr>
              <a:t>A NIVEL INTESTINAL:</a:t>
            </a:r>
          </a:p>
          <a:p>
            <a:pPr lvl="1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HipoTA</a:t>
            </a:r>
            <a:r>
              <a:rPr lang="es-ES" dirty="0" smtClean="0">
                <a:latin typeface="Comic Sans MS" pitchFamily="66" charset="0"/>
              </a:rPr>
              <a:t> – isquemia intestinal – necrosis hemorrágica – perforación.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4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627</TotalTime>
  <Words>1735</Words>
  <Application>Microsoft Office PowerPoint</Application>
  <PresentationFormat>Presentación en pantalla (4:3)</PresentationFormat>
  <Paragraphs>268</Paragraphs>
  <Slides>49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Paja</vt:lpstr>
      <vt:lpstr>TEMA 6.</vt:lpstr>
      <vt:lpstr>DEFINICIÓN</vt:lpstr>
      <vt:lpstr>CLASIFICACIÓN</vt:lpstr>
      <vt:lpstr>Presentación de PowerPoint</vt:lpstr>
      <vt:lpstr>Presentación de PowerPoint</vt:lpstr>
      <vt:lpstr>Presentación de PowerPoint</vt:lpstr>
      <vt:lpstr>Presentación de PowerPoint</vt:lpstr>
      <vt:lpstr>SEGÚN ESTADO EVOLUTIVO</vt:lpstr>
      <vt:lpstr>FISIOPATÓLOGÍA</vt:lpstr>
      <vt:lpstr>CLÍNICA</vt:lpstr>
      <vt:lpstr>S. HIPOVOLÉMICO</vt:lpstr>
      <vt:lpstr>Presentación de PowerPoint</vt:lpstr>
      <vt:lpstr>SHOCK CARDIOGÉNICO</vt:lpstr>
      <vt:lpstr>Presentación de PowerPoint</vt:lpstr>
      <vt:lpstr>Presentación de PowerPoint</vt:lpstr>
      <vt:lpstr>SHOCK SÉPTICO</vt:lpstr>
      <vt:lpstr>Presentación de PowerPoint</vt:lpstr>
      <vt:lpstr>SHOCK ANAFILÁCTICO</vt:lpstr>
      <vt:lpstr>SHOCK NEUROGÉNICO/MEDULAR</vt:lpstr>
      <vt:lpstr>TRATAMIENTO</vt:lpstr>
      <vt:lpstr>Presentación de PowerPoint</vt:lpstr>
      <vt:lpstr>ECOGRAFÍA: PROTOCOLO RUSH</vt:lpstr>
      <vt:lpstr>Presentación de PowerPoint</vt:lpstr>
      <vt:lpstr>FLUIDOTERAPIA  (S. hipovolémico*)</vt:lpstr>
      <vt:lpstr>HEMOTERAPIA</vt:lpstr>
      <vt:lpstr>SEPSIS y SHOCK SÉPTICO</vt:lpstr>
      <vt:lpstr>CONCEPTOS</vt:lpstr>
      <vt:lpstr>Presentación de PowerPoint</vt:lpstr>
      <vt:lpstr>SEPSIS (Sepsis-3)</vt:lpstr>
      <vt:lpstr>SHOCK SÉPTICO</vt:lpstr>
      <vt:lpstr>SÍNDROME DISFUNCIÓN MULTIORGÁNICA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SOSPECHA y PREDILECCIÓN DE BACTERIEMIA</vt:lpstr>
      <vt:lpstr>Presentación de PowerPoint</vt:lpstr>
      <vt:lpstr>NUEVAS RECOMENDACIONES «SOBREVIVIR A LA SEPSIS 2021»</vt:lpstr>
      <vt:lpstr>Presentación de PowerPoint</vt:lpstr>
      <vt:lpstr>Evaluar riesgos previo ATB.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6.</dc:title>
  <dc:creator>MARTA GIL GALLEGO</dc:creator>
  <cp:lastModifiedBy>MARTA GIL GALLEGO</cp:lastModifiedBy>
  <cp:revision>33</cp:revision>
  <dcterms:created xsi:type="dcterms:W3CDTF">2021-12-24T16:05:27Z</dcterms:created>
  <dcterms:modified xsi:type="dcterms:W3CDTF">2021-12-27T13:18:30Z</dcterms:modified>
</cp:coreProperties>
</file>